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75" r:id="rId3"/>
    <p:sldId id="276" r:id="rId4"/>
    <p:sldId id="277" r:id="rId5"/>
    <p:sldId id="278" r:id="rId6"/>
    <p:sldId id="263" r:id="rId7"/>
    <p:sldId id="266" r:id="rId8"/>
    <p:sldId id="279" r:id="rId9"/>
    <p:sldId id="280" r:id="rId10"/>
    <p:sldId id="281" r:id="rId11"/>
    <p:sldId id="282" r:id="rId12"/>
    <p:sldId id="283" r:id="rId13"/>
    <p:sldId id="284" r:id="rId14"/>
    <p:sldId id="285" r:id="rId15"/>
    <p:sldId id="287" r:id="rId16"/>
    <p:sldId id="286" r:id="rId17"/>
    <p:sldId id="28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031A4F74-7375-4D0B-9A6B-59DC2588A58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031A4F74-7375-4D0B-9A6B-59DC2588A585}"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407008C-7D1F-4E15-874A-CAD65CAD1D5C}" type="datetimeFigureOut">
              <a:rPr lang="en-GB" smtClean="0"/>
              <a:pPr/>
              <a:t>25/04/2022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1A4F74-7375-4D0B-9A6B-59DC2588A58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407008C-7D1F-4E15-874A-CAD65CAD1D5C}" type="datetimeFigureOut">
              <a:rPr lang="en-GB" smtClean="0"/>
              <a:pPr/>
              <a:t>25/04/2022</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31A4F74-7375-4D0B-9A6B-59DC2588A585}"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hyperlink" Target="http://www.google.co.uk/url?sa=i&amp;rct=j&amp;q=&amp;esrc=s&amp;source=images&amp;cd=&amp;cad=rja&amp;uact=8&amp;ved=0ahUKEwiZo_iZ79TNAhVqK8AKHel3B6YQjRwIBw&amp;url=http://punch.photoshelter.com/image/I0000OiwewiaeQjQ&amp;psig=AFQjCNHi-yX7_edcdAwfaIPwOv9Rc-pp7Q&amp;ust=1467551912005114" TargetMode="External"/><Relationship Id="rId1" Type="http://schemas.openxmlformats.org/officeDocument/2006/relationships/slideLayout" Target="../slideLayouts/slideLayout4.xml"/><Relationship Id="rId6" Type="http://schemas.openxmlformats.org/officeDocument/2006/relationships/hyperlink" Target="https://www.google.co.uk/url?sa=i&amp;rct=j&amp;q=&amp;esrc=s&amp;source=images&amp;cd=&amp;cad=rja&amp;uact=8&amp;ved=0ahUKEwj6pMaJ79TNAhVFL8AKHRzkAEoQjRwIBw&amp;url=https://robert-donat.com/&amp;psig=AFQjCNHi-yX7_edcdAwfaIPwOv9Rc-pp7Q&amp;ust=1467551912005114" TargetMode="External"/><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5.jpeg"/><Relationship Id="rId7" Type="http://schemas.openxmlformats.org/officeDocument/2006/relationships/hyperlink" Target="http://www.google.co.uk/url?sa=i&amp;rct=j&amp;q=&amp;esrc=s&amp;source=images&amp;cd=&amp;cad=rja&amp;uact=8&amp;ved=0ahUKEwiRnZ3tm9LNAhVIBsAKHYv2AHAQjRwIBw&amp;url=http://www.oldtimeentertainment.com/&amp;bvm=bv.126130881,d.ZGg&amp;psig=AFQjCNFTUuu7x7ebUDy1JV66qmkk3U34CA&amp;ust=1467460445456076" TargetMode="External"/><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47.jpeg"/><Relationship Id="rId5" Type="http://schemas.openxmlformats.org/officeDocument/2006/relationships/hyperlink" Target="http://www.google.co.uk/url?sa=i&amp;rct=j&amp;q=&amp;esrc=s&amp;source=images&amp;cd=&amp;cad=rja&amp;uact=8&amp;ved=&amp;url=http://www.britmovie.co.uk/films/Chance-of-a-Lifetime_1950&amp;bvm=bv.126130881,d.ZGg&amp;psig=AFQjCNFTUuu7x7ebUDy1JV66qmkk3U34CA&amp;ust=1467460445456076" TargetMode="Externa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www.youtube.com/watch?v=J1xr1UwLbQ0" TargetMode="External"/><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7776864" cy="2160240"/>
          </a:xfrm>
        </p:spPr>
        <p:txBody>
          <a:bodyPr>
            <a:normAutofit/>
          </a:bodyPr>
          <a:lstStyle/>
          <a:p>
            <a:pPr algn="ctr"/>
            <a:r>
              <a:rPr lang="en-GB" sz="4400" dirty="0">
                <a:effectLst/>
              </a:rPr>
              <a:t>The </a:t>
            </a:r>
            <a:r>
              <a:rPr lang="en-GB" sz="4400">
                <a:effectLst/>
              </a:rPr>
              <a:t>Life and </a:t>
            </a:r>
            <a:r>
              <a:rPr lang="en-GB" sz="4400" dirty="0">
                <a:effectLst/>
              </a:rPr>
              <a:t>Works of Walter Greenwood </a:t>
            </a:r>
            <a:br>
              <a:rPr lang="en-GB" sz="4400" dirty="0">
                <a:effectLst/>
              </a:rPr>
            </a:br>
            <a:r>
              <a:rPr lang="en-GB" sz="4400" dirty="0">
                <a:effectLst/>
              </a:rPr>
              <a:t>(1903-1974)</a:t>
            </a:r>
            <a:endParaRPr lang="en-GB" dirty="0"/>
          </a:p>
        </p:txBody>
      </p:sp>
      <p:sp>
        <p:nvSpPr>
          <p:cNvPr id="3" name="Subtitle 2"/>
          <p:cNvSpPr>
            <a:spLocks noGrp="1"/>
          </p:cNvSpPr>
          <p:nvPr>
            <p:ph type="subTitle" idx="1"/>
          </p:nvPr>
        </p:nvSpPr>
        <p:spPr>
          <a:xfrm>
            <a:off x="4644008" y="2924944"/>
            <a:ext cx="3750240" cy="3192760"/>
          </a:xfrm>
        </p:spPr>
        <p:txBody>
          <a:bodyPr/>
          <a:lstStyle/>
          <a:p>
            <a:endParaRPr lang="en-GB" dirty="0"/>
          </a:p>
        </p:txBody>
      </p:sp>
      <p:pic>
        <p:nvPicPr>
          <p:cNvPr id="5" name="Picture 2" descr="Walter Greenwoo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097837"/>
            <a:ext cx="2283550" cy="3016954"/>
          </a:xfrm>
          <a:prstGeom prst="rect">
            <a:avLst/>
          </a:prstGeom>
          <a:noFill/>
        </p:spPr>
      </p:pic>
      <p:pic>
        <p:nvPicPr>
          <p:cNvPr id="7" name="Picture 6" descr="https://bornonthesameday.files.wordpress.com/2011/12/greenwood.jpg"/>
          <p:cNvPicPr/>
          <p:nvPr/>
        </p:nvPicPr>
        <p:blipFill>
          <a:blip r:embed="rId3">
            <a:extLst>
              <a:ext uri="{28A0092B-C50C-407E-A947-70E740481C1C}">
                <a14:useLocalDpi xmlns:a14="http://schemas.microsoft.com/office/drawing/2010/main" val="0"/>
              </a:ext>
            </a:extLst>
          </a:blip>
          <a:srcRect/>
          <a:stretch>
            <a:fillRect/>
          </a:stretch>
        </p:blipFill>
        <p:spPr bwMode="auto">
          <a:xfrm>
            <a:off x="5963791" y="3501008"/>
            <a:ext cx="2574925" cy="2150110"/>
          </a:xfrm>
          <a:prstGeom prst="rect">
            <a:avLst/>
          </a:prstGeom>
          <a:noFill/>
          <a:ln>
            <a:noFill/>
          </a:ln>
        </p:spPr>
      </p:pic>
      <p:pic>
        <p:nvPicPr>
          <p:cNvPr id="4" name="Picture 2" descr="http://images.npg.org.uk/800_800/8/2/mw1604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2894026"/>
            <a:ext cx="2520280" cy="33640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87624" y="116632"/>
            <a:ext cx="5904656" cy="576064"/>
          </a:xfrm>
        </p:spPr>
        <p:txBody>
          <a:bodyPr>
            <a:normAutofit fontScale="90000"/>
          </a:bodyPr>
          <a:lstStyle/>
          <a:p>
            <a:pPr algn="ctr"/>
            <a:r>
              <a:rPr lang="en-GB" dirty="0"/>
              <a:t>Hanky Park 1903-1935</a:t>
            </a:r>
          </a:p>
        </p:txBody>
      </p:sp>
      <p:sp>
        <p:nvSpPr>
          <p:cNvPr id="5" name="Content Placeholder 4"/>
          <p:cNvSpPr>
            <a:spLocks noGrp="1"/>
          </p:cNvSpPr>
          <p:nvPr>
            <p:ph sz="half" idx="1"/>
          </p:nvPr>
        </p:nvSpPr>
        <p:spPr>
          <a:xfrm>
            <a:off x="457200" y="5877271"/>
            <a:ext cx="4038600" cy="477653"/>
          </a:xfrm>
        </p:spPr>
        <p:txBody>
          <a:bodyPr>
            <a:normAutofit fontScale="92500" lnSpcReduction="20000"/>
          </a:bodyPr>
          <a:lstStyle/>
          <a:p>
            <a:endParaRPr lang="en-GB" dirty="0"/>
          </a:p>
        </p:txBody>
      </p:sp>
      <p:sp>
        <p:nvSpPr>
          <p:cNvPr id="6" name="Content Placeholder 5"/>
          <p:cNvSpPr>
            <a:spLocks noGrp="1"/>
          </p:cNvSpPr>
          <p:nvPr>
            <p:ph sz="half" idx="2"/>
          </p:nvPr>
        </p:nvSpPr>
        <p:spPr>
          <a:xfrm>
            <a:off x="4648200" y="5949280"/>
            <a:ext cx="4038600" cy="405644"/>
          </a:xfrm>
        </p:spPr>
        <p:txBody>
          <a:bodyPr>
            <a:normAutofit fontScale="92500" lnSpcReduction="20000"/>
          </a:bodyPr>
          <a:lstStyle/>
          <a:p>
            <a:endParaRPr lang="en-GB" dirty="0"/>
          </a:p>
        </p:txBody>
      </p:sp>
      <p:pic>
        <p:nvPicPr>
          <p:cNvPr id="8" name="Picture 7" descr="http://www.salford.ac.uk/__data/assets/image/0003/532119/WGC4-1-5.jpg"/>
          <p:cNvPicPr/>
          <p:nvPr/>
        </p:nvPicPr>
        <p:blipFill>
          <a:blip r:embed="rId2">
            <a:extLst>
              <a:ext uri="{28A0092B-C50C-407E-A947-70E740481C1C}">
                <a14:useLocalDpi xmlns:a14="http://schemas.microsoft.com/office/drawing/2010/main" val="0"/>
              </a:ext>
            </a:extLst>
          </a:blip>
          <a:srcRect/>
          <a:stretch>
            <a:fillRect/>
          </a:stretch>
        </p:blipFill>
        <p:spPr bwMode="auto">
          <a:xfrm>
            <a:off x="4932040" y="836712"/>
            <a:ext cx="3384376" cy="2592288"/>
          </a:xfrm>
          <a:prstGeom prst="rect">
            <a:avLst/>
          </a:prstGeom>
          <a:noFill/>
          <a:ln>
            <a:noFill/>
          </a:ln>
        </p:spPr>
      </p:pic>
      <p:pic>
        <p:nvPicPr>
          <p:cNvPr id="10" name="Picture 9" descr="https://farm4.staticflickr.com/3049/2387551940_03e38ece30_z.jpg"/>
          <p:cNvPicPr/>
          <p:nvPr/>
        </p:nvPicPr>
        <p:blipFill>
          <a:blip r:embed="rId3">
            <a:extLst>
              <a:ext uri="{28A0092B-C50C-407E-A947-70E740481C1C}">
                <a14:useLocalDpi xmlns:a14="http://schemas.microsoft.com/office/drawing/2010/main" val="0"/>
              </a:ext>
            </a:extLst>
          </a:blip>
          <a:srcRect/>
          <a:stretch>
            <a:fillRect/>
          </a:stretch>
        </p:blipFill>
        <p:spPr bwMode="auto">
          <a:xfrm>
            <a:off x="4788023" y="3830778"/>
            <a:ext cx="3744417" cy="2695023"/>
          </a:xfrm>
          <a:prstGeom prst="rect">
            <a:avLst/>
          </a:prstGeom>
          <a:noFill/>
          <a:ln>
            <a:noFill/>
          </a:ln>
        </p:spPr>
      </p:pic>
      <p:pic>
        <p:nvPicPr>
          <p:cNvPr id="11" name="Picture 2" descr="http://www.coliseum.org.uk/wp-content/uploads/2014/05/hanky-park-header-700x39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671" y="4365104"/>
            <a:ext cx="3456385" cy="21606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Bw674-Q5V74/UiY365srt9I/AAAAAAAAML8/jq9to8A-gK4/s1600/Queens+Arms+Flori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671" y="836712"/>
            <a:ext cx="3594178" cy="328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86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80696"/>
          </a:xfrm>
        </p:spPr>
        <p:txBody>
          <a:bodyPr>
            <a:normAutofit fontScale="90000"/>
          </a:bodyPr>
          <a:lstStyle/>
          <a:p>
            <a:r>
              <a:rPr lang="en-GB" dirty="0"/>
              <a:t>School: '</a:t>
            </a:r>
            <a:r>
              <a:rPr lang="en-GB" dirty="0" err="1"/>
              <a:t>Langy</a:t>
            </a:r>
            <a:r>
              <a:rPr lang="en-GB" dirty="0"/>
              <a:t> Road', 1912- 1917</a:t>
            </a:r>
          </a:p>
        </p:txBody>
      </p:sp>
      <p:sp>
        <p:nvSpPr>
          <p:cNvPr id="3" name="Content Placeholder 2"/>
          <p:cNvSpPr>
            <a:spLocks noGrp="1"/>
          </p:cNvSpPr>
          <p:nvPr>
            <p:ph sz="half" idx="1"/>
          </p:nvPr>
        </p:nvSpPr>
        <p:spPr>
          <a:xfrm>
            <a:off x="323528" y="1484784"/>
            <a:ext cx="3744416" cy="4870141"/>
          </a:xfrm>
        </p:spPr>
        <p:txBody>
          <a:bodyPr>
            <a:normAutofit lnSpcReduction="10000"/>
          </a:bodyPr>
          <a:lstStyle/>
          <a:p>
            <a:pPr marL="0" indent="0">
              <a:buNone/>
            </a:pPr>
            <a:r>
              <a:rPr lang="en-GB" dirty="0"/>
              <a:t>'In the whole of my school career I never won a prize or an attendance certificate</a:t>
            </a:r>
          </a:p>
          <a:p>
            <a:pPr marL="0" indent="0">
              <a:buNone/>
            </a:pPr>
            <a:r>
              <a:rPr lang="en-GB" dirty="0"/>
              <a:t>. . . To me the Old School was a place to be avoided, a sort of punishment for being young. . . the teachers’ disgust for us was only equalled by our disgust for them.' (</a:t>
            </a:r>
            <a:r>
              <a:rPr lang="en-GB" i="1" dirty="0"/>
              <a:t>The Old School</a:t>
            </a:r>
            <a:r>
              <a:rPr lang="en-GB" dirty="0"/>
              <a:t>, 1934, pp. 56-7).</a:t>
            </a:r>
          </a:p>
        </p:txBody>
      </p:sp>
      <p:sp>
        <p:nvSpPr>
          <p:cNvPr id="4" name="Content Placeholder 3"/>
          <p:cNvSpPr>
            <a:spLocks noGrp="1"/>
          </p:cNvSpPr>
          <p:nvPr>
            <p:ph sz="half" idx="2"/>
          </p:nvPr>
        </p:nvSpPr>
        <p:spPr>
          <a:xfrm>
            <a:off x="4427984" y="5013176"/>
            <a:ext cx="4505486" cy="1440161"/>
          </a:xfrm>
        </p:spPr>
        <p:txBody>
          <a:bodyPr>
            <a:normAutofit lnSpcReduction="10000"/>
          </a:bodyPr>
          <a:lstStyle/>
          <a:p>
            <a:pPr marL="0" indent="0">
              <a:buNone/>
            </a:pPr>
            <a:r>
              <a:rPr lang="en-GB" sz="2300" dirty="0"/>
              <a:t>'My schooldays were over and I was free to find a full-time job: I was envied’</a:t>
            </a:r>
          </a:p>
          <a:p>
            <a:pPr marL="0" indent="0">
              <a:buNone/>
            </a:pPr>
            <a:r>
              <a:rPr lang="en-GB" sz="2300" dirty="0"/>
              <a:t>(</a:t>
            </a:r>
            <a:r>
              <a:rPr lang="en-GB" sz="2300" i="1" dirty="0"/>
              <a:t>There Was a Time</a:t>
            </a:r>
            <a:r>
              <a:rPr lang="en-GB" sz="2300" dirty="0"/>
              <a:t>, p.64)</a:t>
            </a:r>
          </a:p>
        </p:txBody>
      </p:sp>
      <p:pic>
        <p:nvPicPr>
          <p:cNvPr id="3074" name="Picture 2" descr="http://www.salfordstar.com/images/l/langworthy%20road%20primary%20school%20salfo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340768"/>
            <a:ext cx="4546476" cy="3409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67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13" y="1268760"/>
            <a:ext cx="3672408" cy="2437756"/>
          </a:xfrm>
        </p:spPr>
        <p:txBody>
          <a:bodyPr>
            <a:normAutofit fontScale="90000"/>
          </a:bodyPr>
          <a:lstStyle/>
          <a:p>
            <a:br>
              <a:rPr lang="en-GB" sz="4000" dirty="0"/>
            </a:br>
            <a:r>
              <a:rPr lang="en-GB" sz="3600" dirty="0"/>
              <a:t>Pawnshop </a:t>
            </a:r>
            <a:r>
              <a:rPr lang="en-GB" sz="2200" dirty="0"/>
              <a:t>(Pendleton)</a:t>
            </a:r>
            <a:br>
              <a:rPr lang="en-GB" sz="3600" dirty="0"/>
            </a:br>
            <a:r>
              <a:rPr lang="en-GB" sz="3600" dirty="0"/>
              <a:t>Co-Op </a:t>
            </a:r>
            <a:r>
              <a:rPr lang="en-GB" sz="2200" dirty="0"/>
              <a:t>(Corporation St?)</a:t>
            </a:r>
            <a:br>
              <a:rPr lang="en-GB" sz="3600" dirty="0"/>
            </a:br>
            <a:r>
              <a:rPr lang="en-GB" sz="3600" dirty="0"/>
              <a:t>Stables </a:t>
            </a:r>
            <a:r>
              <a:rPr lang="en-GB" sz="2200" dirty="0"/>
              <a:t>(Swinton Park)</a:t>
            </a:r>
            <a:br>
              <a:rPr lang="en-GB" sz="3600" dirty="0"/>
            </a:br>
            <a:r>
              <a:rPr lang="en-GB" sz="3100" dirty="0"/>
              <a:t>Trafford Park</a:t>
            </a:r>
            <a:r>
              <a:rPr lang="en-GB" sz="3600" dirty="0"/>
              <a:t> </a:t>
            </a:r>
            <a:r>
              <a:rPr lang="en-GB" sz="2200" dirty="0"/>
              <a:t>(Ford, </a:t>
            </a:r>
            <a:r>
              <a:rPr lang="en-GB" sz="2200" dirty="0" err="1"/>
              <a:t>MetroVick</a:t>
            </a:r>
            <a:r>
              <a:rPr lang="en-GB" sz="2200" dirty="0"/>
              <a:t>/Marlowe's)</a:t>
            </a:r>
            <a:br>
              <a:rPr lang="en-GB" sz="2200" dirty="0"/>
            </a:br>
            <a:r>
              <a:rPr lang="en-GB" sz="3100" dirty="0"/>
              <a:t>Jackson's Emporium</a:t>
            </a:r>
            <a:endParaRPr lang="en-GB" sz="4000" dirty="0"/>
          </a:p>
        </p:txBody>
      </p:sp>
      <p:sp>
        <p:nvSpPr>
          <p:cNvPr id="3" name="Content Placeholder 2"/>
          <p:cNvSpPr>
            <a:spLocks noGrp="1"/>
          </p:cNvSpPr>
          <p:nvPr>
            <p:ph idx="1"/>
          </p:nvPr>
        </p:nvSpPr>
        <p:spPr>
          <a:xfrm>
            <a:off x="4283968" y="50749"/>
            <a:ext cx="4544142" cy="541420"/>
          </a:xfrm>
        </p:spPr>
        <p:txBody>
          <a:bodyPr>
            <a:noAutofit/>
          </a:bodyPr>
          <a:lstStyle/>
          <a:p>
            <a:pPr marL="0" indent="0" algn="ctr">
              <a:buNone/>
            </a:pPr>
            <a:r>
              <a:rPr lang="en-GB" sz="3200" dirty="0"/>
              <a:t>Working Man: 1917-1928</a:t>
            </a:r>
          </a:p>
        </p:txBody>
      </p:sp>
      <p:pic>
        <p:nvPicPr>
          <p:cNvPr id="4098" name="Picture 2" descr="http://www.1900s.org.uk/life-times-images/pawnbrok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20" y="131602"/>
            <a:ext cx="3456384" cy="9211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manchesterhistory.net/manchester/gone/metrovicks3.jpg"/>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634508"/>
            <a:ext cx="4290432" cy="3066534"/>
          </a:xfrm>
          <a:prstGeom prst="rect">
            <a:avLst/>
          </a:prstGeom>
          <a:noFill/>
          <a:ln>
            <a:noFill/>
          </a:ln>
        </p:spPr>
      </p:pic>
      <p:pic>
        <p:nvPicPr>
          <p:cNvPr id="6" name="Picture 5" descr="http://manchesterhistory.net/manchester/gone/metroairview.jpg"/>
          <p:cNvPicPr/>
          <p:nvPr/>
        </p:nvPicPr>
        <p:blipFill>
          <a:blip r:embed="rId4">
            <a:extLst>
              <a:ext uri="{28A0092B-C50C-407E-A947-70E740481C1C}">
                <a14:useLocalDpi xmlns:a14="http://schemas.microsoft.com/office/drawing/2010/main" val="0"/>
              </a:ext>
            </a:extLst>
          </a:blip>
          <a:srcRect/>
          <a:stretch>
            <a:fillRect/>
          </a:stretch>
        </p:blipFill>
        <p:spPr bwMode="auto">
          <a:xfrm>
            <a:off x="3995936" y="764704"/>
            <a:ext cx="4832174" cy="2664296"/>
          </a:xfrm>
          <a:prstGeom prst="rect">
            <a:avLst/>
          </a:prstGeom>
          <a:noFill/>
          <a:ln>
            <a:noFill/>
          </a:ln>
        </p:spPr>
      </p:pic>
      <p:pic>
        <p:nvPicPr>
          <p:cNvPr id="4100" name="Picture 4" descr="http://upload.wikimedia.org/wikipedia/commons/7/73/Hanover_Building,_Manches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30" y="3828589"/>
            <a:ext cx="3472374" cy="2886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32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504" y="188640"/>
            <a:ext cx="8784976" cy="866360"/>
          </a:xfrm>
        </p:spPr>
        <p:txBody>
          <a:bodyPr>
            <a:noAutofit/>
          </a:bodyPr>
          <a:lstStyle/>
          <a:p>
            <a:pPr algn="ctr"/>
            <a:r>
              <a:rPr lang="en-GB" sz="3600" dirty="0"/>
              <a:t>Un-working Man - Dole and Writing</a:t>
            </a:r>
            <a:br>
              <a:rPr lang="en-GB" sz="3600" dirty="0"/>
            </a:br>
            <a:r>
              <a:rPr lang="en-GB" sz="3600" dirty="0"/>
              <a:t>1929-1932</a:t>
            </a:r>
          </a:p>
        </p:txBody>
      </p:sp>
      <p:sp>
        <p:nvSpPr>
          <p:cNvPr id="5" name="Content Placeholder 4"/>
          <p:cNvSpPr>
            <a:spLocks noGrp="1"/>
          </p:cNvSpPr>
          <p:nvPr>
            <p:ph sz="half" idx="1"/>
          </p:nvPr>
        </p:nvSpPr>
        <p:spPr>
          <a:xfrm>
            <a:off x="4860032" y="3717032"/>
            <a:ext cx="3960440" cy="2990784"/>
          </a:xfrm>
        </p:spPr>
        <p:txBody>
          <a:bodyPr>
            <a:normAutofit fontScale="55000" lnSpcReduction="20000"/>
          </a:bodyPr>
          <a:lstStyle/>
          <a:p>
            <a:endParaRPr lang="en-GB" sz="2800" dirty="0"/>
          </a:p>
          <a:p>
            <a:pPr marL="0" indent="0">
              <a:buNone/>
            </a:pPr>
            <a:r>
              <a:rPr lang="en-GB" sz="2800" dirty="0"/>
              <a:t>'Burning as I was with political bias for the establishment of social reform, I assured myself ... that this fervid desire would be shared by editors in London . . . Now and then a kindly disposed editor would add a note to his rejection slip saying that, while he thought the story good of itself, its subject matter was not the sort of thing to interest readers who paid their money for romance, entertainment and excitement. If I cared to send something of a lighter nature, he would be happy to read it'. (</a:t>
            </a:r>
            <a:r>
              <a:rPr lang="en-GB" sz="2800" i="1" dirty="0"/>
              <a:t>There Was a Time</a:t>
            </a:r>
            <a:r>
              <a:rPr lang="en-GB" sz="2800" dirty="0"/>
              <a:t>, p.176)</a:t>
            </a:r>
          </a:p>
          <a:p>
            <a:pPr marL="0" indent="0">
              <a:buNone/>
            </a:pPr>
            <a:endParaRPr lang="en-GB" dirty="0"/>
          </a:p>
        </p:txBody>
      </p:sp>
      <p:sp>
        <p:nvSpPr>
          <p:cNvPr id="6" name="Content Placeholder 5"/>
          <p:cNvSpPr>
            <a:spLocks noGrp="1"/>
          </p:cNvSpPr>
          <p:nvPr>
            <p:ph sz="half" idx="2"/>
          </p:nvPr>
        </p:nvSpPr>
        <p:spPr>
          <a:xfrm>
            <a:off x="467544" y="3717033"/>
            <a:ext cx="4042792" cy="3024336"/>
          </a:xfrm>
        </p:spPr>
        <p:txBody>
          <a:bodyPr>
            <a:normAutofit fontScale="55000" lnSpcReduction="20000"/>
          </a:bodyPr>
          <a:lstStyle/>
          <a:p>
            <a:r>
              <a:rPr lang="en-GB" sz="2500" dirty="0"/>
              <a:t>1931: story ('A Maker of Books') accepted by </a:t>
            </a:r>
            <a:r>
              <a:rPr lang="en-GB" sz="2500" i="1" dirty="0"/>
              <a:t>The Story-Teller</a:t>
            </a:r>
            <a:r>
              <a:rPr lang="en-GB" sz="2500" dirty="0"/>
              <a:t> magazine: paid 25 guineas: 'a pound a week for half a year'.</a:t>
            </a:r>
          </a:p>
          <a:p>
            <a:r>
              <a:rPr lang="en-GB" sz="2500" dirty="0"/>
              <a:t>His 1st story was 'Jack Cranford's Wife' - later called 'The Cleft Stick'.</a:t>
            </a:r>
          </a:p>
          <a:p>
            <a:r>
              <a:rPr lang="en-GB" sz="2500" dirty="0"/>
              <a:t>Ethel </a:t>
            </a:r>
            <a:r>
              <a:rPr lang="en-GB" sz="2500" dirty="0" err="1"/>
              <a:t>Mannin</a:t>
            </a:r>
            <a:r>
              <a:rPr lang="en-GB" sz="2500" dirty="0"/>
              <a:t> advises that short stories won't pay</a:t>
            </a:r>
          </a:p>
          <a:p>
            <a:r>
              <a:rPr lang="en-GB" sz="2500" dirty="0"/>
              <a:t>Rewrites short stories as a novel</a:t>
            </a:r>
          </a:p>
          <a:p>
            <a:r>
              <a:rPr lang="en-GB" sz="2500" dirty="0"/>
              <a:t>1932. Novel:  </a:t>
            </a:r>
            <a:r>
              <a:rPr lang="en-GB" sz="2500" i="1" dirty="0"/>
              <a:t>Love on the Dole</a:t>
            </a:r>
            <a:r>
              <a:rPr lang="en-GB" sz="2500" dirty="0"/>
              <a:t> accepted by Jonathan Cape: ' Dear Sir, We will publish your novel... I was on the threshold of a wonderful year  though this I did not know... (</a:t>
            </a:r>
            <a:r>
              <a:rPr lang="en-GB" sz="2500" i="1" dirty="0"/>
              <a:t>There Was a Time,</a:t>
            </a:r>
            <a:r>
              <a:rPr lang="en-GB" sz="2500" dirty="0"/>
              <a:t> p. 204).</a:t>
            </a:r>
          </a:p>
          <a:p>
            <a:endParaRPr lang="en-GB" sz="2500" dirty="0"/>
          </a:p>
          <a:p>
            <a:endParaRPr lang="en-GB" sz="1800" dirty="0"/>
          </a:p>
          <a:p>
            <a:endParaRPr lang="en-GB" sz="1800" dirty="0"/>
          </a:p>
          <a:p>
            <a:endParaRPr lang="en-GB" sz="1800" dirty="0"/>
          </a:p>
          <a:p>
            <a:endParaRPr lang="en-GB" dirty="0"/>
          </a:p>
        </p:txBody>
      </p:sp>
      <p:pic>
        <p:nvPicPr>
          <p:cNvPr id="7" name="Picture 6" descr="http://www.mancunianmatters.co.uk/files/mancunianmatters/styles/article_main/public/article_images/bexley_square_salford.jpg?itok=H9JwtM9Q"/>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4907915" cy="2487295"/>
          </a:xfrm>
          <a:prstGeom prst="rect">
            <a:avLst/>
          </a:prstGeom>
          <a:noFill/>
          <a:ln>
            <a:noFill/>
          </a:ln>
        </p:spPr>
      </p:pic>
      <p:pic>
        <p:nvPicPr>
          <p:cNvPr id="8" name="Content Placeholder 5" descr="http://www.conradfirst.net/media/storyteller_1907_12.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763540"/>
            <a:ext cx="2016224" cy="2776491"/>
          </a:xfrm>
          <a:prstGeom prst="rect">
            <a:avLst/>
          </a:prstGeom>
          <a:noFill/>
          <a:ln w="9525">
            <a:noFill/>
            <a:miter lim="800000"/>
            <a:headEnd/>
            <a:tailEnd/>
          </a:ln>
        </p:spPr>
      </p:pic>
    </p:spTree>
    <p:extLst>
      <p:ext uri="{BB962C8B-B14F-4D97-AF65-F5344CB8AC3E}">
        <p14:creationId xmlns:p14="http://schemas.microsoft.com/office/powerpoint/2010/main" val="94037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48072"/>
          </a:xfrm>
        </p:spPr>
        <p:txBody>
          <a:bodyPr>
            <a:noAutofit/>
          </a:bodyPr>
          <a:lstStyle/>
          <a:p>
            <a:pPr algn="ctr"/>
            <a:r>
              <a:rPr lang="en-GB" sz="3600" dirty="0"/>
              <a:t>First published Story: 'A Maker of Books'</a:t>
            </a:r>
          </a:p>
        </p:txBody>
      </p:sp>
      <p:sp>
        <p:nvSpPr>
          <p:cNvPr id="3" name="Content Placeholder 2"/>
          <p:cNvSpPr>
            <a:spLocks noGrp="1"/>
          </p:cNvSpPr>
          <p:nvPr>
            <p:ph sz="half" idx="1"/>
          </p:nvPr>
        </p:nvSpPr>
        <p:spPr>
          <a:xfrm>
            <a:off x="323528" y="908720"/>
            <a:ext cx="8640960" cy="1512169"/>
          </a:xfrm>
        </p:spPr>
        <p:txBody>
          <a:bodyPr>
            <a:normAutofit fontScale="85000" lnSpcReduction="20000"/>
          </a:bodyPr>
          <a:lstStyle/>
          <a:p>
            <a:pPr marL="0" indent="0">
              <a:buNone/>
            </a:pPr>
            <a:r>
              <a:rPr lang="en-GB" dirty="0"/>
              <a:t>' " Now Ma,", he cried with an expression of amused tolerance: "What do you know about bookmaking, eh? What do </a:t>
            </a:r>
            <a:r>
              <a:rPr lang="en-GB" i="1" dirty="0"/>
              <a:t>you</a:t>
            </a:r>
            <a:r>
              <a:rPr lang="en-GB" dirty="0"/>
              <a:t> know? Nothing. Don't I tell you I could pay you back in two months? Yes, and pay you back </a:t>
            </a:r>
            <a:r>
              <a:rPr lang="en-GB" i="1" dirty="0"/>
              <a:t>double</a:t>
            </a:r>
            <a:r>
              <a:rPr lang="en-GB" dirty="0"/>
              <a:t>.</a:t>
            </a:r>
            <a:r>
              <a:rPr lang="en-GB" i="1" dirty="0"/>
              <a:t> </a:t>
            </a:r>
            <a:r>
              <a:rPr lang="en-GB" dirty="0"/>
              <a:t>You wouldn't need to have to work again. He held out his hands and smiled, encouragingly.'(p. 18)</a:t>
            </a:r>
          </a:p>
        </p:txBody>
      </p:sp>
      <p:pic>
        <p:nvPicPr>
          <p:cNvPr id="3075" name="Picture 3"/>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5080" t="8465"/>
          <a:stretch/>
        </p:blipFill>
        <p:spPr bwMode="auto">
          <a:xfrm>
            <a:off x="1517079" y="2454690"/>
            <a:ext cx="6223273" cy="4219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463"/>
            <a:ext cx="4114800" cy="636680"/>
          </a:xfrm>
        </p:spPr>
        <p:txBody>
          <a:bodyPr>
            <a:noAutofit/>
          </a:bodyPr>
          <a:lstStyle/>
          <a:p>
            <a:r>
              <a:rPr lang="en-GB" sz="3200" i="1" dirty="0"/>
              <a:t>Love on the Dole, </a:t>
            </a:r>
            <a:r>
              <a:rPr lang="en-GB" sz="3200" dirty="0"/>
              <a:t>1933</a:t>
            </a:r>
          </a:p>
        </p:txBody>
      </p:sp>
      <p:sp>
        <p:nvSpPr>
          <p:cNvPr id="4" name="Content Placeholder 3"/>
          <p:cNvSpPr>
            <a:spLocks noGrp="1"/>
          </p:cNvSpPr>
          <p:nvPr>
            <p:ph sz="half" idx="1"/>
          </p:nvPr>
        </p:nvSpPr>
        <p:spPr>
          <a:xfrm>
            <a:off x="457200" y="1268760"/>
            <a:ext cx="4038600" cy="5086165"/>
          </a:xfrm>
        </p:spPr>
        <p:txBody>
          <a:bodyPr>
            <a:normAutofit/>
          </a:bodyPr>
          <a:lstStyle/>
          <a:p>
            <a:r>
              <a:rPr lang="en-GB" dirty="0"/>
              <a:t>Set in Hanky Park, Salford, 1923-1931</a:t>
            </a:r>
          </a:p>
          <a:p>
            <a:r>
              <a:rPr lang="en-GB" dirty="0" err="1"/>
              <a:t>Hardcastle</a:t>
            </a:r>
            <a:r>
              <a:rPr lang="en-GB" dirty="0"/>
              <a:t> family: Mr and Mrs H; Harry and Sally</a:t>
            </a:r>
          </a:p>
          <a:p>
            <a:r>
              <a:rPr lang="en-GB" dirty="0"/>
              <a:t>Larry Meath</a:t>
            </a:r>
          </a:p>
          <a:p>
            <a:r>
              <a:rPr lang="en-GB" dirty="0"/>
              <a:t>Sam Grundy</a:t>
            </a:r>
          </a:p>
          <a:p>
            <a:r>
              <a:rPr lang="en-GB" dirty="0"/>
              <a:t>Ned Narky</a:t>
            </a:r>
          </a:p>
          <a:p>
            <a:r>
              <a:rPr lang="en-GB" dirty="0"/>
              <a:t>The chorus / '3 witches': Mrs Bull, Mrs </a:t>
            </a:r>
            <a:r>
              <a:rPr lang="en-GB" dirty="0" err="1"/>
              <a:t>Dorbel</a:t>
            </a:r>
            <a:r>
              <a:rPr lang="en-GB" dirty="0"/>
              <a:t>, Mrs </a:t>
            </a:r>
            <a:r>
              <a:rPr lang="en-GB" dirty="0" err="1"/>
              <a:t>Nattle</a:t>
            </a:r>
            <a:r>
              <a:rPr lang="en-GB" dirty="0"/>
              <a:t>, Mrs </a:t>
            </a:r>
            <a:r>
              <a:rPr lang="en-GB" dirty="0" err="1"/>
              <a:t>Jikes</a:t>
            </a:r>
            <a:endParaRPr lang="en-GB" dirty="0"/>
          </a:p>
        </p:txBody>
      </p:sp>
      <p:pic>
        <p:nvPicPr>
          <p:cNvPr id="1026" name="Picture 2" descr="https://s-media-cache-ak0.pinimg.com/236x/5d/1a/40/5d1a40702a9a129436f4ecedf88ec8a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4544" y="448785"/>
            <a:ext cx="2047324" cy="2975560"/>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http://www.worldsocialism.org/spgb/sites/default/files/Love%20on%20the%20Dole%20Walter%20Greenwood.jpg"/>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10253" y="3535690"/>
            <a:ext cx="1921615" cy="3092301"/>
          </a:xfrm>
          <a:prstGeom prst="rect">
            <a:avLst/>
          </a:prstGeom>
          <a:noFill/>
          <a:ln>
            <a:noFill/>
          </a:ln>
        </p:spPr>
      </p:pic>
      <p:pic>
        <p:nvPicPr>
          <p:cNvPr id="1028" name="Picture 4" descr="http://images.worldofrarebooks.co.uk/1444075809JML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4180" y="448785"/>
            <a:ext cx="2228981" cy="29744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c2.staticflickr.com/2/1109/1252331201_ab6b72e3f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626" y="3645023"/>
            <a:ext cx="1872090" cy="2999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92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wcml.org.uk/silo/images/walter-greenwood-election-leaflet_400x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007" y="1700808"/>
            <a:ext cx="2669204" cy="39444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32656"/>
            <a:ext cx="4834880" cy="1080120"/>
          </a:xfrm>
        </p:spPr>
        <p:txBody>
          <a:bodyPr>
            <a:normAutofit fontScale="90000"/>
          </a:bodyPr>
          <a:lstStyle/>
          <a:p>
            <a:pPr algn="ctr"/>
            <a:r>
              <a:rPr lang="en-GB" dirty="0"/>
              <a:t>1933-36: Fame and Money</a:t>
            </a:r>
          </a:p>
        </p:txBody>
      </p:sp>
      <p:sp>
        <p:nvSpPr>
          <p:cNvPr id="3" name="Content Placeholder 2"/>
          <p:cNvSpPr>
            <a:spLocks noGrp="1"/>
          </p:cNvSpPr>
          <p:nvPr>
            <p:ph sz="half" idx="1"/>
          </p:nvPr>
        </p:nvSpPr>
        <p:spPr>
          <a:xfrm>
            <a:off x="457200" y="1340768"/>
            <a:ext cx="2818656" cy="5184576"/>
          </a:xfrm>
        </p:spPr>
        <p:txBody>
          <a:bodyPr>
            <a:normAutofit fontScale="70000" lnSpcReduction="20000"/>
          </a:bodyPr>
          <a:lstStyle/>
          <a:p>
            <a:r>
              <a:rPr lang="en-GB" dirty="0"/>
              <a:t>'We passionately desire this novel to be read; it is the real thing. Mr Greenwood is a Salford man. . . he has been on the dole. He knows and he can tell . . .In a first novel he communicates with an ease which makes him, in sheer readability, the superior of most experienced novelists.' </a:t>
            </a:r>
            <a:r>
              <a:rPr lang="en-GB" i="1" dirty="0"/>
              <a:t>Manchester Guardian</a:t>
            </a:r>
            <a:r>
              <a:rPr lang="en-GB" dirty="0"/>
              <a:t>, Harold Brighouse 30/6/1933.</a:t>
            </a:r>
          </a:p>
          <a:p>
            <a:endParaRPr lang="en-GB" dirty="0"/>
          </a:p>
          <a:p>
            <a:r>
              <a:rPr lang="en-GB" dirty="0"/>
              <a:t>‘Here is a Dickens of Our Time’, Edith Sitwell, </a:t>
            </a:r>
            <a:r>
              <a:rPr lang="en-GB" i="1" dirty="0"/>
              <a:t>Sunday Referee, </a:t>
            </a:r>
            <a:r>
              <a:rPr lang="en-GB" dirty="0"/>
              <a:t>24/3/1035</a:t>
            </a:r>
          </a:p>
        </p:txBody>
      </p:sp>
      <p:sp>
        <p:nvSpPr>
          <p:cNvPr id="4" name="Content Placeholder 3"/>
          <p:cNvSpPr>
            <a:spLocks noGrp="1"/>
          </p:cNvSpPr>
          <p:nvPr>
            <p:ph sz="half" idx="2"/>
          </p:nvPr>
        </p:nvSpPr>
        <p:spPr>
          <a:xfrm>
            <a:off x="5224980" y="332656"/>
            <a:ext cx="3529636" cy="5760640"/>
          </a:xfrm>
        </p:spPr>
        <p:txBody>
          <a:bodyPr>
            <a:normAutofit fontScale="70000" lnSpcReduction="20000"/>
          </a:bodyPr>
          <a:lstStyle/>
          <a:p>
            <a:r>
              <a:rPr lang="en-GB" dirty="0"/>
              <a:t>1934 Elected  city councillor for St Matthias Ward (winning by 750 votes)</a:t>
            </a:r>
          </a:p>
          <a:p>
            <a:r>
              <a:rPr lang="en-GB" dirty="0"/>
              <a:t>1934 Contract for new novel </a:t>
            </a:r>
            <a:r>
              <a:rPr lang="en-GB" i="1" dirty="0"/>
              <a:t>His</a:t>
            </a:r>
            <a:r>
              <a:rPr lang="en-GB" dirty="0"/>
              <a:t> </a:t>
            </a:r>
            <a:r>
              <a:rPr lang="en-GB" i="1" dirty="0"/>
              <a:t>Worship the Mayor</a:t>
            </a:r>
            <a:endParaRPr lang="en-GB" dirty="0"/>
          </a:p>
          <a:p>
            <a:r>
              <a:rPr lang="en-GB" dirty="0"/>
              <a:t>1935-6: article commissions:</a:t>
            </a:r>
          </a:p>
          <a:p>
            <a:pPr lvl="1"/>
            <a:r>
              <a:rPr lang="en-GB" dirty="0"/>
              <a:t>‘Poverty and Freedom’ and ‘On the Dole’ for </a:t>
            </a:r>
            <a:r>
              <a:rPr lang="en-GB" i="1" dirty="0"/>
              <a:t>The Spectator</a:t>
            </a:r>
            <a:r>
              <a:rPr lang="en-GB" dirty="0"/>
              <a:t> </a:t>
            </a:r>
          </a:p>
          <a:p>
            <a:pPr lvl="1"/>
            <a:r>
              <a:rPr lang="en-GB" dirty="0"/>
              <a:t> ‘Return of a Revolutionary’  (a short story) for  </a:t>
            </a:r>
            <a:r>
              <a:rPr lang="en-GB" i="1" dirty="0"/>
              <a:t>Labour – a Magazine for All Workers</a:t>
            </a:r>
          </a:p>
          <a:p>
            <a:pPr lvl="1"/>
            <a:r>
              <a:rPr lang="en-GB" dirty="0"/>
              <a:t>a guest on the BBC radio programme, ‘In Town Tonight’, where ‘he spoke briefly but interestingly of his early days of struggle ....[and] then the writing of </a:t>
            </a:r>
            <a:r>
              <a:rPr lang="en-GB" i="1" dirty="0"/>
              <a:t>Love on the Dole</a:t>
            </a:r>
            <a:r>
              <a:rPr lang="en-GB" dirty="0"/>
              <a:t> in all sorts of odd corners, upon scraps of paper, including wall paper.’ (</a:t>
            </a:r>
            <a:r>
              <a:rPr lang="en-GB" i="1" dirty="0"/>
              <a:t>Salford Reporter</a:t>
            </a:r>
            <a:r>
              <a:rPr lang="en-GB" dirty="0"/>
              <a:t>, Feb 1935) </a:t>
            </a:r>
          </a:p>
          <a:p>
            <a:r>
              <a:rPr lang="en-GB" dirty="0"/>
              <a:t>1935: Goes to Paris as delegate to the Writers' Congress</a:t>
            </a:r>
          </a:p>
        </p:txBody>
      </p:sp>
    </p:spTree>
    <p:extLst>
      <p:ext uri="{BB962C8B-B14F-4D97-AF65-F5344CB8AC3E}">
        <p14:creationId xmlns:p14="http://schemas.microsoft.com/office/powerpoint/2010/main" val="340973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4104456" cy="1201224"/>
          </a:xfrm>
        </p:spPr>
        <p:txBody>
          <a:bodyPr>
            <a:normAutofit fontScale="90000"/>
          </a:bodyPr>
          <a:lstStyle/>
          <a:p>
            <a:r>
              <a:rPr lang="en-GB" dirty="0"/>
              <a:t>1935 </a:t>
            </a:r>
            <a:r>
              <a:rPr lang="en-GB" i="1" dirty="0"/>
              <a:t>Love on the Dole</a:t>
            </a:r>
            <a:r>
              <a:rPr lang="en-GB" dirty="0"/>
              <a:t> - the play</a:t>
            </a:r>
          </a:p>
        </p:txBody>
      </p:sp>
      <p:sp>
        <p:nvSpPr>
          <p:cNvPr id="3" name="Content Placeholder 2"/>
          <p:cNvSpPr>
            <a:spLocks noGrp="1"/>
          </p:cNvSpPr>
          <p:nvPr>
            <p:ph sz="half" idx="1"/>
          </p:nvPr>
        </p:nvSpPr>
        <p:spPr>
          <a:xfrm>
            <a:off x="457200" y="1736812"/>
            <a:ext cx="4038600" cy="4618113"/>
          </a:xfrm>
        </p:spPr>
        <p:txBody>
          <a:bodyPr>
            <a:normAutofit fontScale="77500" lnSpcReduction="20000"/>
          </a:bodyPr>
          <a:lstStyle/>
          <a:p>
            <a:r>
              <a:rPr lang="en-GB" dirty="0"/>
              <a:t>With Ronald </a:t>
            </a:r>
            <a:r>
              <a:rPr lang="en-GB" dirty="0" err="1"/>
              <a:t>Gow</a:t>
            </a:r>
            <a:endParaRPr lang="en-GB" dirty="0"/>
          </a:p>
          <a:p>
            <a:r>
              <a:rPr lang="en-GB" dirty="0"/>
              <a:t>Manchester, London, New York, UK national tours 1935-1937 (blue and red companies)</a:t>
            </a:r>
          </a:p>
          <a:p>
            <a:r>
              <a:rPr lang="en-US" dirty="0"/>
              <a:t>Barrow, Birmingham, Brighton, Brixton, Cambridge, Cardiff, Douglas (Isle of Man), </a:t>
            </a:r>
            <a:r>
              <a:rPr lang="en-US" dirty="0" err="1"/>
              <a:t>Eastbourne</a:t>
            </a:r>
            <a:r>
              <a:rPr lang="en-US" dirty="0"/>
              <a:t>, East Ham, Edinburgh, </a:t>
            </a:r>
            <a:r>
              <a:rPr lang="en-US" dirty="0" err="1"/>
              <a:t>Finsbury</a:t>
            </a:r>
            <a:r>
              <a:rPr lang="en-US" dirty="0"/>
              <a:t> Park, </a:t>
            </a:r>
            <a:r>
              <a:rPr lang="en-US" dirty="0" err="1"/>
              <a:t>Folkestone</a:t>
            </a:r>
            <a:r>
              <a:rPr lang="en-US" dirty="0"/>
              <a:t>, </a:t>
            </a:r>
            <a:r>
              <a:rPr lang="en-US" dirty="0" err="1"/>
              <a:t>Gateshead</a:t>
            </a:r>
            <a:r>
              <a:rPr lang="en-US" dirty="0"/>
              <a:t>, Hackney, </a:t>
            </a:r>
            <a:r>
              <a:rPr lang="en-US" dirty="0" err="1"/>
              <a:t>Keighley</a:t>
            </a:r>
            <a:r>
              <a:rPr lang="en-US" dirty="0"/>
              <a:t>, Leeds, </a:t>
            </a:r>
            <a:r>
              <a:rPr lang="en-US" dirty="0" err="1"/>
              <a:t>Lewisham</a:t>
            </a:r>
            <a:r>
              <a:rPr lang="en-US" dirty="0"/>
              <a:t>, Liverpool, </a:t>
            </a:r>
            <a:r>
              <a:rPr lang="en-US" dirty="0" err="1"/>
              <a:t>Luton</a:t>
            </a:r>
            <a:r>
              <a:rPr lang="en-US" dirty="0"/>
              <a:t>, Manchester, New Cross, Penge, Plymouth, Poplar, </a:t>
            </a:r>
            <a:r>
              <a:rPr lang="en-US" dirty="0" err="1"/>
              <a:t>Rotherham</a:t>
            </a:r>
            <a:r>
              <a:rPr lang="en-US" dirty="0"/>
              <a:t>, </a:t>
            </a:r>
            <a:r>
              <a:rPr lang="en-US" dirty="0" err="1"/>
              <a:t>Salford</a:t>
            </a:r>
            <a:r>
              <a:rPr lang="en-US" dirty="0"/>
              <a:t>, Scarborough, Sheffield, Sunderland, Swansea, </a:t>
            </a:r>
            <a:r>
              <a:rPr lang="en-US" dirty="0" err="1"/>
              <a:t>Walthamstow</a:t>
            </a:r>
            <a:r>
              <a:rPr lang="en-US" dirty="0"/>
              <a:t> and Woolwich...</a:t>
            </a:r>
            <a:endParaRPr lang="en-GB" dirty="0"/>
          </a:p>
        </p:txBody>
      </p:sp>
      <p:sp>
        <p:nvSpPr>
          <p:cNvPr id="4" name="Content Placeholder 3"/>
          <p:cNvSpPr>
            <a:spLocks noGrp="1"/>
          </p:cNvSpPr>
          <p:nvPr>
            <p:ph sz="half" idx="2"/>
          </p:nvPr>
        </p:nvSpPr>
        <p:spPr>
          <a:xfrm>
            <a:off x="4648200" y="5517231"/>
            <a:ext cx="4038600" cy="837693"/>
          </a:xfrm>
        </p:spPr>
        <p:txBody>
          <a:bodyPr>
            <a:normAutofit fontScale="77500" lnSpcReduction="20000"/>
          </a:bodyPr>
          <a:lstStyle/>
          <a:p>
            <a:endParaRPr lang="en-GB" dirty="0"/>
          </a:p>
        </p:txBody>
      </p:sp>
      <p:pic>
        <p:nvPicPr>
          <p:cNvPr id="2050" name="Picture 2" descr="http://photos.geni.com/p13/36/6b/95/89/5344483971a55e42/ron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5188" y="332656"/>
            <a:ext cx="1921714" cy="2808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ebayimg.com/00/s/MTAwMFg3NDY=/z/zR8AAOSwA4dWL5WG/$_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3574993"/>
            <a:ext cx="212407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lebrecht.co.uk/cache/tcache/000874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5" y="836712"/>
            <a:ext cx="1368152" cy="21144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dspace.wrlc.org/doc/bitstream/2041/3981/1/F17-12A-1display.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6499" y="3574993"/>
            <a:ext cx="1787745" cy="2793892"/>
          </a:xfrm>
          <a:prstGeom prst="rect">
            <a:avLst/>
          </a:prstGeom>
          <a:noFill/>
          <a:ln w="9525">
            <a:noFill/>
            <a:miter lim="800000"/>
            <a:headEnd/>
            <a:tailEnd/>
          </a:ln>
        </p:spPr>
      </p:pic>
    </p:spTree>
    <p:extLst>
      <p:ext uri="{BB962C8B-B14F-4D97-AF65-F5344CB8AC3E}">
        <p14:creationId xmlns:p14="http://schemas.microsoft.com/office/powerpoint/2010/main" val="170707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36680"/>
          </a:xfrm>
        </p:spPr>
        <p:txBody>
          <a:bodyPr>
            <a:normAutofit fontScale="90000"/>
          </a:bodyPr>
          <a:lstStyle/>
          <a:p>
            <a:r>
              <a:rPr lang="en-GB" dirty="0"/>
              <a:t>Professional Writer 1934-1940</a:t>
            </a:r>
          </a:p>
        </p:txBody>
      </p:sp>
      <p:sp>
        <p:nvSpPr>
          <p:cNvPr id="3" name="Content Placeholder 2"/>
          <p:cNvSpPr>
            <a:spLocks noGrp="1"/>
          </p:cNvSpPr>
          <p:nvPr>
            <p:ph sz="half" idx="1"/>
          </p:nvPr>
        </p:nvSpPr>
        <p:spPr>
          <a:xfrm>
            <a:off x="7941603" y="404664"/>
            <a:ext cx="950878" cy="2592288"/>
          </a:xfrm>
        </p:spPr>
        <p:txBody>
          <a:bodyPr>
            <a:normAutofit lnSpcReduction="10000"/>
          </a:bodyPr>
          <a:lstStyle/>
          <a:p>
            <a:pPr marL="0" indent="0">
              <a:buNone/>
            </a:pPr>
            <a:r>
              <a:rPr lang="en-GB" dirty="0"/>
              <a:t>1935,</a:t>
            </a:r>
          </a:p>
          <a:p>
            <a:pPr marL="0" indent="0">
              <a:buNone/>
            </a:pPr>
            <a:r>
              <a:rPr lang="en-GB" dirty="0"/>
              <a:t>1936,</a:t>
            </a:r>
          </a:p>
          <a:p>
            <a:pPr marL="0" indent="0">
              <a:buNone/>
            </a:pPr>
            <a:r>
              <a:rPr lang="en-GB" dirty="0"/>
              <a:t>1937,</a:t>
            </a:r>
          </a:p>
          <a:p>
            <a:pPr marL="0" indent="0">
              <a:buNone/>
            </a:pPr>
            <a:r>
              <a:rPr lang="en-GB" dirty="0"/>
              <a:t>1938, 1938,</a:t>
            </a:r>
          </a:p>
          <a:p>
            <a:pPr marL="0" indent="0">
              <a:buNone/>
            </a:pPr>
            <a:r>
              <a:rPr lang="en-GB" dirty="0"/>
              <a:t>1939</a:t>
            </a:r>
          </a:p>
        </p:txBody>
      </p:sp>
      <p:pic>
        <p:nvPicPr>
          <p:cNvPr id="4098" name="Picture 2" descr="http://www.yesterdaysgallery.com/pictures/188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192" y="826273"/>
            <a:ext cx="2189789" cy="28653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hris\Documents\My Scans\2014-06 (Jun)\scan00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6116" y="961454"/>
            <a:ext cx="1944216" cy="2865308"/>
          </a:xfrm>
          <a:prstGeom prst="rect">
            <a:avLst/>
          </a:prstGeom>
          <a:noFill/>
          <a:ln w="9525">
            <a:noFill/>
            <a:miter lim="800000"/>
            <a:headEnd/>
            <a:tailEnd/>
          </a:ln>
        </p:spPr>
      </p:pic>
      <p:pic>
        <p:nvPicPr>
          <p:cNvPr id="9" name="Picture 8" descr="http://pictures.abebooks.com/BERTRAMROTA/429899439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5057" y="859231"/>
            <a:ext cx="2189789" cy="2865307"/>
          </a:xfrm>
          <a:prstGeom prst="rect">
            <a:avLst/>
          </a:prstGeom>
          <a:noFill/>
          <a:ln>
            <a:noFill/>
          </a:ln>
        </p:spPr>
      </p:pic>
      <p:pic>
        <p:nvPicPr>
          <p:cNvPr id="5" name="Picture 4">
            <a:extLst>
              <a:ext uri="{FF2B5EF4-FFF2-40B4-BE49-F238E27FC236}">
                <a16:creationId xmlns:a16="http://schemas.microsoft.com/office/drawing/2014/main" id="{EB34B7DA-9487-4E9C-AA72-F886C81332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993" y="3546337"/>
            <a:ext cx="2223805" cy="3140968"/>
          </a:xfrm>
          <a:prstGeom prst="rect">
            <a:avLst/>
          </a:prstGeom>
        </p:spPr>
      </p:pic>
      <p:pic>
        <p:nvPicPr>
          <p:cNvPr id="6" name="Picture 5">
            <a:extLst>
              <a:ext uri="{FF2B5EF4-FFF2-40B4-BE49-F238E27FC236}">
                <a16:creationId xmlns:a16="http://schemas.microsoft.com/office/drawing/2014/main" id="{5CDC530E-8B18-4BAD-A294-DB1692E732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8224" y="3258305"/>
            <a:ext cx="2405032" cy="3429000"/>
          </a:xfrm>
          <a:prstGeom prst="rect">
            <a:avLst/>
          </a:prstGeom>
        </p:spPr>
      </p:pic>
      <p:sp>
        <p:nvSpPr>
          <p:cNvPr id="10" name="Content Placeholder 9">
            <a:extLst>
              <a:ext uri="{FF2B5EF4-FFF2-40B4-BE49-F238E27FC236}">
                <a16:creationId xmlns:a16="http://schemas.microsoft.com/office/drawing/2014/main" id="{D5BBBD07-56DB-4357-8657-28CF7B3602C5}"/>
              </a:ext>
            </a:extLst>
          </p:cNvPr>
          <p:cNvSpPr>
            <a:spLocks noGrp="1"/>
          </p:cNvSpPr>
          <p:nvPr>
            <p:ph sz="half" idx="2"/>
          </p:nvPr>
        </p:nvSpPr>
        <p:spPr>
          <a:xfrm>
            <a:off x="4648200" y="4509119"/>
            <a:ext cx="571872" cy="1845805"/>
          </a:xfrm>
        </p:spPr>
        <p:txBody>
          <a:bodyPr>
            <a:normAutofit lnSpcReduction="10000"/>
          </a:bodyPr>
          <a:lstStyle/>
          <a:p>
            <a:endParaRPr lang="en-GB" dirty="0"/>
          </a:p>
        </p:txBody>
      </p:sp>
      <p:pic>
        <p:nvPicPr>
          <p:cNvPr id="11" name="Picture 10">
            <a:extLst>
              <a:ext uri="{FF2B5EF4-FFF2-40B4-BE49-F238E27FC236}">
                <a16:creationId xmlns:a16="http://schemas.microsoft.com/office/drawing/2014/main" id="{E4076A60-6809-4567-BA9C-E84249ECAE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2119" y="3783024"/>
            <a:ext cx="2072162" cy="2865307"/>
          </a:xfrm>
          <a:prstGeom prst="rect">
            <a:avLst/>
          </a:prstGeom>
        </p:spPr>
      </p:pic>
    </p:spTree>
    <p:extLst>
      <p:ext uri="{BB962C8B-B14F-4D97-AF65-F5344CB8AC3E}">
        <p14:creationId xmlns:p14="http://schemas.microsoft.com/office/powerpoint/2010/main" val="1702504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640960" cy="576064"/>
          </a:xfrm>
        </p:spPr>
        <p:txBody>
          <a:bodyPr>
            <a:normAutofit fontScale="90000"/>
          </a:bodyPr>
          <a:lstStyle/>
          <a:p>
            <a:r>
              <a:rPr lang="en-GB" dirty="0"/>
              <a:t> Salford-London-Cornwall-New York</a:t>
            </a:r>
          </a:p>
        </p:txBody>
      </p:sp>
      <p:sp>
        <p:nvSpPr>
          <p:cNvPr id="3" name="Content Placeholder 2"/>
          <p:cNvSpPr>
            <a:spLocks noGrp="1"/>
          </p:cNvSpPr>
          <p:nvPr>
            <p:ph sz="half" idx="1"/>
          </p:nvPr>
        </p:nvSpPr>
        <p:spPr>
          <a:xfrm>
            <a:off x="457200" y="1484784"/>
            <a:ext cx="4038600" cy="4870141"/>
          </a:xfrm>
        </p:spPr>
        <p:txBody>
          <a:bodyPr>
            <a:normAutofit fontScale="92500" lnSpcReduction="20000"/>
          </a:bodyPr>
          <a:lstStyle/>
          <a:p>
            <a:r>
              <a:rPr lang="en-GB" dirty="0"/>
              <a:t>1935 moves to London</a:t>
            </a:r>
          </a:p>
          <a:p>
            <a:r>
              <a:rPr lang="en-GB" dirty="0"/>
              <a:t>Play published</a:t>
            </a:r>
          </a:p>
          <a:p>
            <a:r>
              <a:rPr lang="en-GB" dirty="0"/>
              <a:t>Works for half the year in Polperro</a:t>
            </a:r>
          </a:p>
          <a:p>
            <a:r>
              <a:rPr lang="en-GB" dirty="0"/>
              <a:t>Meets Arthur </a:t>
            </a:r>
            <a:r>
              <a:rPr lang="en-GB" dirty="0" err="1"/>
              <a:t>Wragg</a:t>
            </a:r>
            <a:endParaRPr lang="en-GB" dirty="0"/>
          </a:p>
          <a:p>
            <a:r>
              <a:rPr lang="en-GB" dirty="0"/>
              <a:t>1936 New York - Broadway production of </a:t>
            </a:r>
            <a:r>
              <a:rPr lang="en-GB" i="1" dirty="0" err="1"/>
              <a:t>LoD</a:t>
            </a:r>
            <a:endParaRPr lang="en-GB" i="1" dirty="0"/>
          </a:p>
          <a:p>
            <a:r>
              <a:rPr lang="en-GB" dirty="0"/>
              <a:t>Meets Pearl Alice Osgood</a:t>
            </a:r>
          </a:p>
          <a:p>
            <a:r>
              <a:rPr lang="en-GB" dirty="0"/>
              <a:t>Breach of Promise Case brought by Alice Myles</a:t>
            </a:r>
          </a:p>
          <a:p>
            <a:r>
              <a:rPr lang="en-GB" dirty="0"/>
              <a:t>1937 marries</a:t>
            </a:r>
          </a:p>
          <a:p>
            <a:r>
              <a:rPr lang="en-GB" dirty="0"/>
              <a:t>1938 co-founds </a:t>
            </a:r>
            <a:r>
              <a:rPr lang="en-GB" dirty="0" err="1"/>
              <a:t>GreenPark</a:t>
            </a:r>
            <a:r>
              <a:rPr lang="en-GB" dirty="0"/>
              <a:t> Ltd</a:t>
            </a:r>
          </a:p>
          <a:p>
            <a:endParaRPr lang="en-GB" dirty="0"/>
          </a:p>
        </p:txBody>
      </p:sp>
      <p:sp>
        <p:nvSpPr>
          <p:cNvPr id="5" name="Content Placeholder 4">
            <a:extLst>
              <a:ext uri="{FF2B5EF4-FFF2-40B4-BE49-F238E27FC236}">
                <a16:creationId xmlns:a16="http://schemas.microsoft.com/office/drawing/2014/main" id="{191FEBAE-4CEA-41C4-BF03-ACCF95688273}"/>
              </a:ext>
            </a:extLst>
          </p:cNvPr>
          <p:cNvSpPr>
            <a:spLocks noGrp="1"/>
          </p:cNvSpPr>
          <p:nvPr>
            <p:ph sz="half" idx="2"/>
          </p:nvPr>
        </p:nvSpPr>
        <p:spPr>
          <a:xfrm>
            <a:off x="4648200" y="4725144"/>
            <a:ext cx="4038600" cy="1629780"/>
          </a:xfrm>
        </p:spPr>
        <p:txBody>
          <a:bodyPr>
            <a:normAutofit fontScale="92500" lnSpcReduction="20000"/>
          </a:bodyPr>
          <a:lstStyle/>
          <a:p>
            <a:endParaRPr lang="en-GB" dirty="0"/>
          </a:p>
        </p:txBody>
      </p:sp>
      <p:pic>
        <p:nvPicPr>
          <p:cNvPr id="11" name="Picture 10">
            <a:extLst>
              <a:ext uri="{FF2B5EF4-FFF2-40B4-BE49-F238E27FC236}">
                <a16:creationId xmlns:a16="http://schemas.microsoft.com/office/drawing/2014/main" id="{8112276E-34C4-4F8F-AA36-0D131E78B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7875" y="1729199"/>
            <a:ext cx="4146148" cy="3800636"/>
          </a:xfrm>
          <a:prstGeom prst="rect">
            <a:avLst/>
          </a:prstGeom>
        </p:spPr>
      </p:pic>
    </p:spTree>
    <p:extLst>
      <p:ext uri="{BB962C8B-B14F-4D97-AF65-F5344CB8AC3E}">
        <p14:creationId xmlns:p14="http://schemas.microsoft.com/office/powerpoint/2010/main" val="329189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3928" y="188640"/>
            <a:ext cx="4938047" cy="794352"/>
          </a:xfrm>
        </p:spPr>
        <p:txBody>
          <a:bodyPr>
            <a:normAutofit fontScale="90000"/>
          </a:bodyPr>
          <a:lstStyle/>
          <a:p>
            <a:pPr algn="ctr"/>
            <a:r>
              <a:rPr lang="en-GB" dirty="0"/>
              <a:t>Greenwood and Film</a:t>
            </a:r>
          </a:p>
        </p:txBody>
      </p:sp>
      <p:sp>
        <p:nvSpPr>
          <p:cNvPr id="3" name="Content Placeholder 2"/>
          <p:cNvSpPr>
            <a:spLocks noGrp="1"/>
          </p:cNvSpPr>
          <p:nvPr>
            <p:ph sz="half" idx="1"/>
          </p:nvPr>
        </p:nvSpPr>
        <p:spPr>
          <a:xfrm>
            <a:off x="395536" y="359059"/>
            <a:ext cx="3744416" cy="6166285"/>
          </a:xfrm>
        </p:spPr>
        <p:txBody>
          <a:bodyPr>
            <a:normAutofit fontScale="40000" lnSpcReduction="20000"/>
          </a:bodyPr>
          <a:lstStyle/>
          <a:p>
            <a:r>
              <a:rPr lang="en-GB" sz="4200" dirty="0"/>
              <a:t>1935 </a:t>
            </a:r>
            <a:r>
              <a:rPr lang="en-GB" sz="4200" i="1" dirty="0"/>
              <a:t>Where's George?</a:t>
            </a:r>
          </a:p>
          <a:p>
            <a:r>
              <a:rPr lang="en-GB" sz="4200" dirty="0"/>
              <a:t>1936: </a:t>
            </a:r>
            <a:r>
              <a:rPr lang="en-GB" sz="4200" i="1" dirty="0"/>
              <a:t>No Limit</a:t>
            </a:r>
          </a:p>
          <a:p>
            <a:r>
              <a:rPr lang="en-GB" sz="4200" dirty="0"/>
              <a:t>BUT 1935; 1936: </a:t>
            </a:r>
            <a:r>
              <a:rPr lang="en-GB" sz="4200" i="1" dirty="0" err="1"/>
              <a:t>LoD</a:t>
            </a:r>
            <a:r>
              <a:rPr lang="en-GB" sz="4200" dirty="0"/>
              <a:t> scenario</a:t>
            </a:r>
            <a:r>
              <a:rPr lang="en-GB" sz="4200" i="1" dirty="0"/>
              <a:t> </a:t>
            </a:r>
            <a:r>
              <a:rPr lang="en-GB" sz="4200" dirty="0"/>
              <a:t>submitted to BBFC:</a:t>
            </a:r>
          </a:p>
          <a:p>
            <a:pPr marL="0" indent="0">
              <a:buNone/>
            </a:pPr>
            <a:endParaRPr lang="en-GB" sz="4200" dirty="0"/>
          </a:p>
          <a:p>
            <a:r>
              <a:rPr lang="en-GB" sz="4200" dirty="0"/>
              <a:t>Colonel Hanna: 'A very sordid story in very sordid surroundings. The language throughout is very coarse and full of swearwords, some of which are quite prohibitive. The scenes of mobs fighting the police are not shown in the stage-play, but only described. They might easily be prohibitive. Even if the book is well-reviewed and the stage play had a successful run, I think this subject as it stands would be very undesirable as a film.'</a:t>
            </a:r>
          </a:p>
          <a:p>
            <a:endParaRPr lang="en-GB" sz="4200" dirty="0"/>
          </a:p>
          <a:p>
            <a:r>
              <a:rPr lang="en-GB" sz="4200" dirty="0"/>
              <a:t>Miss </a:t>
            </a:r>
            <a:r>
              <a:rPr lang="en-GB" sz="4200" dirty="0" err="1"/>
              <a:t>Shortt</a:t>
            </a:r>
            <a:r>
              <a:rPr lang="en-GB" sz="4200" dirty="0"/>
              <a:t>: 'I do not consider this play suitable for production as a film. There is too much of the tragic and sordid side of poverty and a certain amount of dialogue would have to be deleted and the final incident of Sally selling herself is prohibitive.'</a:t>
            </a:r>
          </a:p>
          <a:p>
            <a:endParaRPr lang="en-GB" i="1" dirty="0"/>
          </a:p>
        </p:txBody>
      </p:sp>
      <p:sp>
        <p:nvSpPr>
          <p:cNvPr id="4" name="Content Placeholder 3"/>
          <p:cNvSpPr>
            <a:spLocks noGrp="1"/>
          </p:cNvSpPr>
          <p:nvPr>
            <p:ph sz="half" idx="2"/>
          </p:nvPr>
        </p:nvSpPr>
        <p:spPr>
          <a:xfrm>
            <a:off x="4648200" y="5013175"/>
            <a:ext cx="4038600" cy="1341749"/>
          </a:xfrm>
        </p:spPr>
        <p:txBody>
          <a:bodyPr>
            <a:normAutofit fontScale="40000" lnSpcReduction="20000"/>
          </a:bodyPr>
          <a:lstStyle/>
          <a:p>
            <a:endParaRPr lang="en-GB" dirty="0"/>
          </a:p>
        </p:txBody>
      </p:sp>
      <p:pic>
        <p:nvPicPr>
          <p:cNvPr id="3074" name="Picture 2" descr="http://www.pathefilm.uk/95flmcat/t9119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628800"/>
            <a:ext cx="280987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networkonair.com/features/wp-content/uploads/2013/08/NoLimitPos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889" y="4293096"/>
            <a:ext cx="3017478" cy="237626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upload.wikimedia.org/wikipedia/en/5/5e/%22Where's_George%3F%22_(193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268760"/>
            <a:ext cx="1704975"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92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39"/>
            <a:ext cx="4392488" cy="708688"/>
          </a:xfrm>
        </p:spPr>
        <p:txBody>
          <a:bodyPr>
            <a:normAutofit fontScale="90000"/>
          </a:bodyPr>
          <a:lstStyle/>
          <a:p>
            <a:pPr algn="ctr"/>
            <a:r>
              <a:rPr lang="en-GB" dirty="0"/>
              <a:t>Greenwood's War</a:t>
            </a:r>
          </a:p>
        </p:txBody>
      </p:sp>
      <p:sp>
        <p:nvSpPr>
          <p:cNvPr id="3" name="Content Placeholder 2"/>
          <p:cNvSpPr>
            <a:spLocks noGrp="1"/>
          </p:cNvSpPr>
          <p:nvPr>
            <p:ph sz="half" idx="1"/>
          </p:nvPr>
        </p:nvSpPr>
        <p:spPr>
          <a:xfrm>
            <a:off x="395536" y="836712"/>
            <a:ext cx="3816424" cy="3024336"/>
          </a:xfrm>
        </p:spPr>
        <p:txBody>
          <a:bodyPr>
            <a:normAutofit fontScale="70000" lnSpcReduction="20000"/>
          </a:bodyPr>
          <a:lstStyle/>
          <a:p>
            <a:r>
              <a:rPr lang="en-GB" dirty="0"/>
              <a:t>1940 Letter to the </a:t>
            </a:r>
            <a:r>
              <a:rPr lang="en-GB" i="1" dirty="0"/>
              <a:t>Manchester Guardian</a:t>
            </a:r>
          </a:p>
          <a:p>
            <a:r>
              <a:rPr lang="en-GB" dirty="0"/>
              <a:t>1940 The FILM, the MOI and the BBFC!</a:t>
            </a:r>
          </a:p>
          <a:p>
            <a:r>
              <a:rPr lang="en-GB" dirty="0"/>
              <a:t>1941 John Baxter; Richard </a:t>
            </a:r>
            <a:r>
              <a:rPr lang="en-GB" dirty="0" err="1"/>
              <a:t>Addinsell</a:t>
            </a:r>
            <a:r>
              <a:rPr lang="en-GB"/>
              <a:t>; Deborah </a:t>
            </a:r>
            <a:r>
              <a:rPr lang="en-GB" dirty="0"/>
              <a:t>Kerr</a:t>
            </a:r>
          </a:p>
          <a:p>
            <a:r>
              <a:rPr lang="en-GB" dirty="0" err="1"/>
              <a:t>Greenpark</a:t>
            </a:r>
            <a:r>
              <a:rPr lang="en-GB" dirty="0"/>
              <a:t> documentaries</a:t>
            </a:r>
          </a:p>
          <a:p>
            <a:r>
              <a:rPr lang="en-GB" dirty="0"/>
              <a:t>1943 called up: RASC</a:t>
            </a:r>
          </a:p>
          <a:p>
            <a:r>
              <a:rPr lang="en-GB" i="1" dirty="0"/>
              <a:t>Something in My Heart</a:t>
            </a:r>
            <a:r>
              <a:rPr lang="en-GB" dirty="0"/>
              <a:t>, 1944</a:t>
            </a:r>
          </a:p>
          <a:p>
            <a:r>
              <a:rPr lang="en-GB" dirty="0"/>
              <a:t>(</a:t>
            </a:r>
            <a:r>
              <a:rPr lang="en-GB" i="1" dirty="0"/>
              <a:t>Six Men of Dorset</a:t>
            </a:r>
            <a:r>
              <a:rPr lang="en-GB" dirty="0"/>
              <a:t>) 1944</a:t>
            </a:r>
          </a:p>
          <a:p>
            <a:r>
              <a:rPr lang="en-GB" i="1" dirty="0"/>
              <a:t>The Cure for Love</a:t>
            </a:r>
            <a:r>
              <a:rPr lang="en-GB" dirty="0"/>
              <a:t>, 1945 </a:t>
            </a:r>
          </a:p>
        </p:txBody>
      </p:sp>
      <p:sp>
        <p:nvSpPr>
          <p:cNvPr id="4" name="Content Placeholder 3"/>
          <p:cNvSpPr>
            <a:spLocks noGrp="1"/>
          </p:cNvSpPr>
          <p:nvPr>
            <p:ph sz="half" idx="2"/>
          </p:nvPr>
        </p:nvSpPr>
        <p:spPr>
          <a:xfrm>
            <a:off x="4648200" y="4797153"/>
            <a:ext cx="2156048" cy="1584175"/>
          </a:xfrm>
        </p:spPr>
        <p:txBody>
          <a:bodyPr>
            <a:normAutofit fontScale="70000" lnSpcReduction="20000"/>
          </a:bodyPr>
          <a:lstStyle/>
          <a:p>
            <a:r>
              <a:rPr lang="en-GB" dirty="0"/>
              <a:t>Also BBC Radio work: adaptations of </a:t>
            </a:r>
            <a:r>
              <a:rPr lang="en-GB" dirty="0" err="1"/>
              <a:t>LoD</a:t>
            </a:r>
            <a:r>
              <a:rPr lang="en-GB" dirty="0"/>
              <a:t> and </a:t>
            </a:r>
            <a:r>
              <a:rPr lang="en-GB" i="1" dirty="0"/>
              <a:t>The Cure For Love.</a:t>
            </a:r>
          </a:p>
        </p:txBody>
      </p:sp>
      <p:pic>
        <p:nvPicPr>
          <p:cNvPr id="4098" name="Picture 2" descr="http://www.salfordstar.com/images/l/Love_on_the_D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245" y="908720"/>
            <a:ext cx="2638560" cy="35764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images-eu.ssl-images-amazon.com/images/I/51NwZfsGgAL._UY25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995" y="62610"/>
            <a:ext cx="2304257" cy="33687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talismantheatre.co.uk/archive/1951/cure/images/pic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077072"/>
            <a:ext cx="3888432" cy="24790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pictures.abebooks.com/GYORK/md/md168040152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5131" y="3573016"/>
            <a:ext cx="1911984" cy="3152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404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cdn.c.photoshelter.com/img-get/I0000OiwewiaeQjQ/s/900/720/Sherriffs-Punch-Film-Cinema-Cartoons-1950-01-11-3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3" y="3212976"/>
            <a:ext cx="2603669" cy="30363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3528" y="188640"/>
            <a:ext cx="3960440" cy="1224136"/>
          </a:xfrm>
        </p:spPr>
        <p:txBody>
          <a:bodyPr>
            <a:noAutofit/>
          </a:bodyPr>
          <a:lstStyle/>
          <a:p>
            <a:pPr algn="ctr"/>
            <a:r>
              <a:rPr lang="en-GB" sz="4000" dirty="0"/>
              <a:t>1945-1950:</a:t>
            </a:r>
            <a:br>
              <a:rPr lang="en-GB" sz="4000" dirty="0"/>
            </a:br>
            <a:r>
              <a:rPr lang="en-GB" sz="4000" dirty="0"/>
              <a:t> novels, plays, films</a:t>
            </a:r>
          </a:p>
        </p:txBody>
      </p:sp>
      <p:sp>
        <p:nvSpPr>
          <p:cNvPr id="3" name="Content Placeholder 2"/>
          <p:cNvSpPr>
            <a:spLocks noGrp="1"/>
          </p:cNvSpPr>
          <p:nvPr>
            <p:ph sz="half" idx="1"/>
          </p:nvPr>
        </p:nvSpPr>
        <p:spPr>
          <a:xfrm>
            <a:off x="323528" y="1556792"/>
            <a:ext cx="3816424" cy="1872208"/>
          </a:xfrm>
        </p:spPr>
        <p:txBody>
          <a:bodyPr>
            <a:normAutofit fontScale="85000" lnSpcReduction="10000"/>
          </a:bodyPr>
          <a:lstStyle/>
          <a:p>
            <a:r>
              <a:rPr lang="en-GB" dirty="0"/>
              <a:t>1945 play: </a:t>
            </a:r>
            <a:r>
              <a:rPr lang="en-GB" i="1" dirty="0"/>
              <a:t>So Brief the Spring</a:t>
            </a:r>
          </a:p>
          <a:p>
            <a:r>
              <a:rPr lang="en-GB" dirty="0"/>
              <a:t>1949 film: </a:t>
            </a:r>
            <a:r>
              <a:rPr lang="en-GB" i="1" dirty="0"/>
              <a:t>The Cure for Love</a:t>
            </a:r>
          </a:p>
          <a:p>
            <a:r>
              <a:rPr lang="en-GB" dirty="0"/>
              <a:t>1949 film: </a:t>
            </a:r>
            <a:r>
              <a:rPr lang="en-GB" i="1" dirty="0"/>
              <a:t>The Eureka Stockade </a:t>
            </a:r>
          </a:p>
          <a:p>
            <a:endParaRPr lang="en-GB" i="1" dirty="0"/>
          </a:p>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4283968" y="188640"/>
            <a:ext cx="3164160" cy="981709"/>
          </a:xfrm>
        </p:spPr>
        <p:txBody>
          <a:bodyPr>
            <a:normAutofit fontScale="85000" lnSpcReduction="10000"/>
          </a:bodyPr>
          <a:lstStyle/>
          <a:p>
            <a:endParaRPr lang="en-GB" dirty="0"/>
          </a:p>
        </p:txBody>
      </p:sp>
      <p:pic>
        <p:nvPicPr>
          <p:cNvPr id="12" name="Picture 11" descr="http://www.filmer.cz/foto/24/24139.jpg"/>
          <p:cNvPicPr/>
          <p:nvPr/>
        </p:nvPicPr>
        <p:blipFill>
          <a:blip r:embed="rId4">
            <a:extLst>
              <a:ext uri="{28A0092B-C50C-407E-A947-70E740481C1C}">
                <a14:useLocalDpi xmlns:a14="http://schemas.microsoft.com/office/drawing/2010/main" val="0"/>
              </a:ext>
            </a:extLst>
          </a:blip>
          <a:srcRect/>
          <a:stretch>
            <a:fillRect/>
          </a:stretch>
        </p:blipFill>
        <p:spPr bwMode="auto">
          <a:xfrm>
            <a:off x="177452" y="3501008"/>
            <a:ext cx="3888432" cy="2993706"/>
          </a:xfrm>
          <a:prstGeom prst="rect">
            <a:avLst/>
          </a:prstGeom>
          <a:noFill/>
          <a:ln>
            <a:noFill/>
          </a:ln>
        </p:spPr>
      </p:pic>
      <p:pic>
        <p:nvPicPr>
          <p:cNvPr id="2062" name="Picture 14" descr="http://i.ebayimg.com/images/g/dsQAAOSwo6lWLhSz/s-l3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2708920"/>
            <a:ext cx="2406546" cy="320872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i1125.photobucket.com/albums/l585/GillFraserLee/Robert%20Donat/cure-for-love-robert-donat-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812" y="404665"/>
            <a:ext cx="3549970" cy="198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894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http://pictures.abebooks.com/WORLDOFRAREBOOKS/186027881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903354"/>
            <a:ext cx="2847975" cy="38004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3528" y="188640"/>
            <a:ext cx="3960440" cy="1224136"/>
          </a:xfrm>
        </p:spPr>
        <p:txBody>
          <a:bodyPr>
            <a:noAutofit/>
          </a:bodyPr>
          <a:lstStyle/>
          <a:p>
            <a:pPr algn="ctr"/>
            <a:r>
              <a:rPr lang="en-GB" sz="4000" dirty="0"/>
              <a:t>1950-1960:</a:t>
            </a:r>
            <a:br>
              <a:rPr lang="en-GB" sz="4000" dirty="0"/>
            </a:br>
            <a:r>
              <a:rPr lang="en-GB" sz="4000" dirty="0"/>
              <a:t> novels, plays, films</a:t>
            </a:r>
          </a:p>
        </p:txBody>
      </p:sp>
      <p:sp>
        <p:nvSpPr>
          <p:cNvPr id="3" name="Content Placeholder 2"/>
          <p:cNvSpPr>
            <a:spLocks noGrp="1"/>
          </p:cNvSpPr>
          <p:nvPr>
            <p:ph sz="half" idx="1"/>
          </p:nvPr>
        </p:nvSpPr>
        <p:spPr>
          <a:xfrm>
            <a:off x="323528" y="1556792"/>
            <a:ext cx="3960440" cy="2880320"/>
          </a:xfrm>
        </p:spPr>
        <p:txBody>
          <a:bodyPr>
            <a:normAutofit fontScale="77500" lnSpcReduction="20000"/>
          </a:bodyPr>
          <a:lstStyle/>
          <a:p>
            <a:r>
              <a:rPr lang="en-GB" dirty="0"/>
              <a:t>1952 novel: </a:t>
            </a:r>
            <a:r>
              <a:rPr lang="en-GB" i="1" dirty="0"/>
              <a:t>So Brief the Spring</a:t>
            </a:r>
          </a:p>
          <a:p>
            <a:r>
              <a:rPr lang="en-GB" dirty="0"/>
              <a:t>1952</a:t>
            </a:r>
            <a:r>
              <a:rPr lang="en-GB" i="1" dirty="0"/>
              <a:t> </a:t>
            </a:r>
            <a:r>
              <a:rPr lang="en-GB" dirty="0"/>
              <a:t>play: </a:t>
            </a:r>
            <a:r>
              <a:rPr lang="en-GB" i="1" dirty="0"/>
              <a:t>Too Clever for Love</a:t>
            </a:r>
          </a:p>
          <a:p>
            <a:r>
              <a:rPr lang="en-GB" dirty="0"/>
              <a:t>1954</a:t>
            </a:r>
            <a:r>
              <a:rPr lang="en-GB" i="1" dirty="0"/>
              <a:t> What Everybody Wants</a:t>
            </a:r>
            <a:r>
              <a:rPr lang="en-GB" dirty="0"/>
              <a:t>  </a:t>
            </a:r>
          </a:p>
          <a:p>
            <a:r>
              <a:rPr lang="en-GB" dirty="0"/>
              <a:t>1956 </a:t>
            </a:r>
            <a:r>
              <a:rPr lang="en-GB" i="1" dirty="0"/>
              <a:t>Down by the Sea</a:t>
            </a:r>
            <a:endParaRPr lang="en-GB" dirty="0"/>
          </a:p>
          <a:p>
            <a:r>
              <a:rPr lang="en-GB" dirty="0"/>
              <a:t>1956 play:</a:t>
            </a:r>
            <a:r>
              <a:rPr lang="en-GB" i="1" dirty="0"/>
              <a:t> Saturday Night at </a:t>
            </a:r>
            <a:r>
              <a:rPr lang="en-GB" i="1"/>
              <a:t>the Crown</a:t>
            </a:r>
            <a:endParaRPr lang="en-GB" dirty="0"/>
          </a:p>
          <a:p>
            <a:r>
              <a:rPr lang="en-GB" dirty="0"/>
              <a:t>1959 novel </a:t>
            </a:r>
            <a:r>
              <a:rPr lang="en-GB" i="1" dirty="0"/>
              <a:t>Saturday Night</a:t>
            </a:r>
          </a:p>
          <a:p>
            <a:pPr marL="0" indent="0">
              <a:buNone/>
            </a:pPr>
            <a:r>
              <a:rPr lang="en-GB" i="1" dirty="0"/>
              <a:t>     at the Crown</a:t>
            </a:r>
            <a:r>
              <a:rPr lang="en-GB" dirty="0"/>
              <a:t> (1959)</a:t>
            </a:r>
          </a:p>
          <a:p>
            <a:pPr>
              <a:buFont typeface="Arial" panose="020B0604020202020204" pitchFamily="34" charset="0"/>
              <a:buChar char="•"/>
            </a:pPr>
            <a:r>
              <a:rPr lang="en-GB" dirty="0"/>
              <a:t>1959 film </a:t>
            </a:r>
            <a:r>
              <a:rPr lang="en-GB" i="1" dirty="0"/>
              <a:t>Chance of a Lifetime.</a:t>
            </a:r>
            <a:endParaRPr lang="en-GB" dirty="0"/>
          </a:p>
        </p:txBody>
      </p:sp>
      <p:sp>
        <p:nvSpPr>
          <p:cNvPr id="4" name="Content Placeholder 3"/>
          <p:cNvSpPr>
            <a:spLocks noGrp="1"/>
          </p:cNvSpPr>
          <p:nvPr>
            <p:ph sz="half" idx="2"/>
          </p:nvPr>
        </p:nvSpPr>
        <p:spPr>
          <a:xfrm>
            <a:off x="4283968" y="188640"/>
            <a:ext cx="3164160" cy="981709"/>
          </a:xfrm>
        </p:spPr>
        <p:txBody>
          <a:bodyPr>
            <a:normAutofit fontScale="77500" lnSpcReduction="20000"/>
          </a:bodyPr>
          <a:lstStyle/>
          <a:p>
            <a:endParaRPr lang="en-GB" dirty="0"/>
          </a:p>
        </p:txBody>
      </p:sp>
      <p:pic>
        <p:nvPicPr>
          <p:cNvPr id="2054" name="Picture 6" descr="http://spartacus-educational.com/JgreenwoodWB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6343" y="549528"/>
            <a:ext cx="1800200" cy="25265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scschk\AppData\Local\Microsoft\Windows\Temporary Internet Files\Content.Word\scan000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1196752"/>
            <a:ext cx="2129378" cy="2736304"/>
          </a:xfrm>
          <a:prstGeom prst="rect">
            <a:avLst/>
          </a:prstGeom>
          <a:noFill/>
          <a:ln>
            <a:noFill/>
          </a:ln>
        </p:spPr>
      </p:pic>
      <p:pic>
        <p:nvPicPr>
          <p:cNvPr id="3074" name="Picture 2" descr="https://encrypted-tbn1.gstatic.com/images?q=tbn:ANd9GcRUzaYx3omPsrKzQpAOOKlNfkE00a8tkf8iOtQzGiL3aYb6_8z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2887" y="4527933"/>
            <a:ext cx="238125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oldtimeentertainment.com/images/chance%20of%20a%20lifetime-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568" y="4527933"/>
            <a:ext cx="2846744" cy="215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8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980728"/>
            <a:ext cx="2664296" cy="1944216"/>
          </a:xfrm>
        </p:spPr>
        <p:txBody>
          <a:bodyPr>
            <a:noAutofit/>
          </a:bodyPr>
          <a:lstStyle/>
          <a:p>
            <a:pPr algn="ctr"/>
            <a:r>
              <a:rPr lang="en-GB" sz="4000" dirty="0"/>
              <a:t>1960-1974: Looking Back</a:t>
            </a:r>
          </a:p>
        </p:txBody>
      </p:sp>
      <p:sp>
        <p:nvSpPr>
          <p:cNvPr id="3" name="Content Placeholder 2"/>
          <p:cNvSpPr>
            <a:spLocks noGrp="1"/>
          </p:cNvSpPr>
          <p:nvPr>
            <p:ph sz="half" idx="1"/>
          </p:nvPr>
        </p:nvSpPr>
        <p:spPr>
          <a:xfrm>
            <a:off x="241492" y="3501008"/>
            <a:ext cx="4536504" cy="2304256"/>
          </a:xfrm>
        </p:spPr>
        <p:txBody>
          <a:bodyPr>
            <a:normAutofit fontScale="62500" lnSpcReduction="20000"/>
          </a:bodyPr>
          <a:lstStyle/>
          <a:p>
            <a:r>
              <a:rPr lang="en-GB" sz="2900" dirty="0"/>
              <a:t>1967 </a:t>
            </a:r>
            <a:r>
              <a:rPr lang="en-GB" sz="2900" i="1" dirty="0"/>
              <a:t>There was A Time</a:t>
            </a:r>
          </a:p>
          <a:p>
            <a:r>
              <a:rPr lang="en-GB" sz="2900" dirty="0"/>
              <a:t>1967 play </a:t>
            </a:r>
            <a:r>
              <a:rPr lang="en-GB" sz="2900" i="1" dirty="0"/>
              <a:t>There was A Time (Hanky Park)</a:t>
            </a:r>
          </a:p>
          <a:p>
            <a:r>
              <a:rPr lang="en-GB" sz="2900" dirty="0"/>
              <a:t>1971 musical </a:t>
            </a:r>
            <a:r>
              <a:rPr lang="en-GB" sz="2900" i="1" dirty="0"/>
              <a:t>Love on the Dole</a:t>
            </a:r>
          </a:p>
          <a:p>
            <a:r>
              <a:rPr lang="en-GB" sz="2900" dirty="0"/>
              <a:t>1971 and 1973 interviews:</a:t>
            </a:r>
          </a:p>
          <a:p>
            <a:pPr lvl="1"/>
            <a:r>
              <a:rPr lang="en-GB" sz="2900" dirty="0"/>
              <a:t>The </a:t>
            </a:r>
            <a:r>
              <a:rPr lang="en-GB" sz="2900" i="1" dirty="0"/>
              <a:t>Guardian</a:t>
            </a:r>
          </a:p>
          <a:p>
            <a:pPr lvl="1"/>
            <a:r>
              <a:rPr lang="en-GB" sz="2900" i="1" dirty="0" err="1"/>
              <a:t>Kersel</a:t>
            </a:r>
            <a:r>
              <a:rPr lang="en-GB" sz="2900" i="1" dirty="0"/>
              <a:t> Flats </a:t>
            </a:r>
            <a:r>
              <a:rPr lang="en-GB" sz="2900" dirty="0"/>
              <a:t>(amateur)</a:t>
            </a:r>
          </a:p>
          <a:p>
            <a:r>
              <a:rPr lang="en-GB" sz="2900" dirty="0"/>
              <a:t>1974 Dies peacefully in bed on 11 September (Kirkwall, Isle of Man)</a:t>
            </a:r>
          </a:p>
          <a:p>
            <a:pPr marL="393192" lvl="1" indent="0">
              <a:buNone/>
            </a:pPr>
            <a:endParaRPr lang="en-GB" i="1" dirty="0"/>
          </a:p>
          <a:p>
            <a:pPr lvl="1"/>
            <a:endParaRPr lang="en-GB" dirty="0"/>
          </a:p>
          <a:p>
            <a:endParaRPr lang="en-GB" i="1" dirty="0"/>
          </a:p>
        </p:txBody>
      </p:sp>
      <p:sp>
        <p:nvSpPr>
          <p:cNvPr id="4" name="Content Placeholder 3"/>
          <p:cNvSpPr>
            <a:spLocks noGrp="1"/>
          </p:cNvSpPr>
          <p:nvPr>
            <p:ph sz="half" idx="2"/>
          </p:nvPr>
        </p:nvSpPr>
        <p:spPr>
          <a:xfrm>
            <a:off x="5148064" y="332656"/>
            <a:ext cx="3894584" cy="6264696"/>
          </a:xfrm>
        </p:spPr>
        <p:txBody>
          <a:bodyPr>
            <a:normAutofit fontScale="62500" lnSpcReduction="20000"/>
          </a:bodyPr>
          <a:lstStyle/>
          <a:p>
            <a:pPr>
              <a:buFont typeface="Arial" panose="020B0604020202020204" pitchFamily="34" charset="0"/>
              <a:buChar char="•"/>
            </a:pPr>
            <a:r>
              <a:rPr lang="en-GB" dirty="0"/>
              <a:t>Meritorious children of my contemporaries ... are graduates of Oxbridge, Red-brick and the local school of Advanced Technology. Yesterday the Depression and lo! By a hop skip and a jump the Space Age and a Welfare State. A five-day, forty-hour week, holidays with pay, superannuation pension schemes, lunch vouchers and works’ canteens; an inrush of immigrants to fill the rising tide of jobs... and organised Labour in conference with employers on equal terms (p.251).</a:t>
            </a:r>
          </a:p>
          <a:p>
            <a:endParaRPr lang="en-GB" u="sng" dirty="0">
              <a:hlinkClick r:id="rId2"/>
            </a:endParaRPr>
          </a:p>
          <a:p>
            <a:r>
              <a:rPr lang="en-GB" u="sng" dirty="0">
                <a:hlinkClick r:id="rId2"/>
              </a:rPr>
              <a:t>https://www.youtube.com/watch?v=J1xr1UwLbQ0</a:t>
            </a:r>
            <a:endParaRPr lang="en-GB" u="sng" dirty="0"/>
          </a:p>
          <a:p>
            <a:pPr lvl="1"/>
            <a:r>
              <a:rPr lang="en-GB" dirty="0"/>
              <a:t>(from 29.18 to 31.50)</a:t>
            </a:r>
          </a:p>
          <a:p>
            <a:pPr lvl="1"/>
            <a:endParaRPr lang="en-GB" dirty="0"/>
          </a:p>
          <a:p>
            <a:pPr marL="0" indent="0">
              <a:buNone/>
            </a:pPr>
            <a:endParaRPr lang="en-GB" dirty="0"/>
          </a:p>
          <a:p>
            <a:endParaRPr lang="en-GB" dirty="0"/>
          </a:p>
        </p:txBody>
      </p:sp>
      <p:pic>
        <p:nvPicPr>
          <p:cNvPr id="5" name="Picture 4" descr="C:\Users\scschk\AppData\Local\Microsoft\Windows\Temporary Internet Files\Content.Word\scan000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476672"/>
            <a:ext cx="1872208" cy="2736304"/>
          </a:xfrm>
          <a:prstGeom prst="rect">
            <a:avLst/>
          </a:prstGeom>
          <a:noFill/>
          <a:ln>
            <a:noFill/>
          </a:ln>
        </p:spPr>
      </p:pic>
      <p:pic>
        <p:nvPicPr>
          <p:cNvPr id="7" name="Picture 2" descr="http://vignette2.wikia.nocookie.net/ukhousing/images/6/6d/Walt1.jpg/revision/latest?cb=201406071823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4077072"/>
            <a:ext cx="310771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02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088"/>
            <a:ext cx="3538736" cy="1143000"/>
          </a:xfrm>
        </p:spPr>
        <p:txBody>
          <a:bodyPr/>
          <a:lstStyle/>
          <a:p>
            <a:endParaRPr lang="en-GB" dirty="0"/>
          </a:p>
        </p:txBody>
      </p:sp>
      <p:sp>
        <p:nvSpPr>
          <p:cNvPr id="3" name="Content Placeholder 2"/>
          <p:cNvSpPr>
            <a:spLocks noGrp="1"/>
          </p:cNvSpPr>
          <p:nvPr>
            <p:ph sz="half" idx="1"/>
          </p:nvPr>
        </p:nvSpPr>
        <p:spPr>
          <a:xfrm>
            <a:off x="428464" y="5373216"/>
            <a:ext cx="4038600" cy="4078052"/>
          </a:xfrm>
        </p:spPr>
        <p:txBody>
          <a:bodyPr>
            <a:normAutofit fontScale="85000" lnSpcReduction="20000"/>
          </a:bodyPr>
          <a:lstStyle/>
          <a:p>
            <a:endParaRPr lang="en-GB" dirty="0"/>
          </a:p>
        </p:txBody>
      </p:sp>
      <p:sp>
        <p:nvSpPr>
          <p:cNvPr id="6" name="Content Placeholder 5"/>
          <p:cNvSpPr>
            <a:spLocks noGrp="1"/>
          </p:cNvSpPr>
          <p:nvPr>
            <p:ph sz="half" idx="2"/>
          </p:nvPr>
        </p:nvSpPr>
        <p:spPr>
          <a:xfrm>
            <a:off x="4648200" y="404664"/>
            <a:ext cx="4038600" cy="5950261"/>
          </a:xfrm>
        </p:spPr>
        <p:txBody>
          <a:bodyPr>
            <a:normAutofit fontScale="85000" lnSpcReduction="20000"/>
          </a:bodyPr>
          <a:lstStyle/>
          <a:p>
            <a:pPr lvl="0">
              <a:buClr>
                <a:srgbClr val="0BD0D9"/>
              </a:buClr>
            </a:pPr>
            <a:r>
              <a:rPr lang="en-GB" sz="2100" i="1" dirty="0">
                <a:solidFill>
                  <a:prstClr val="black"/>
                </a:solidFill>
              </a:rPr>
              <a:t>The Guardian</a:t>
            </a:r>
            <a:r>
              <a:rPr lang="en-GB" sz="2100" dirty="0">
                <a:solidFill>
                  <a:prstClr val="black"/>
                </a:solidFill>
              </a:rPr>
              <a:t>: 'I was burning up inside with fury at the poverty around me ... it was a burning hatred but I realised this was no way to go about writing it down. This would be carrying a torch. I knew the most convincing way to present it was to get the characters right and a good story to tell it through' (to Catherine Stott)</a:t>
            </a:r>
          </a:p>
          <a:p>
            <a:pPr lvl="0">
              <a:buClr>
                <a:srgbClr val="0BD0D9"/>
              </a:buClr>
            </a:pPr>
            <a:endParaRPr lang="en-GB" sz="2100" dirty="0">
              <a:solidFill>
                <a:prstClr val="black"/>
              </a:solidFill>
            </a:endParaRPr>
          </a:p>
          <a:p>
            <a:pPr lvl="0">
              <a:buClr>
                <a:srgbClr val="0BD0D9"/>
              </a:buClr>
            </a:pPr>
            <a:r>
              <a:rPr lang="en-GB" sz="2100" dirty="0">
                <a:solidFill>
                  <a:prstClr val="black"/>
                </a:solidFill>
              </a:rPr>
              <a:t>'He is part of English literature and of the history of English society and taste...[he] is not a great highbrow master like D.H. Lawrence, but he is and always has been a truly popular writer – a man of the people who entertains all sorts and conditions and appeals instantly and directly to their hearts... The paradox and fascination of the book is that although the anger of the situation gave Walter Greenwood a pen of fire it is his approach to fiction that makes his work a classic' (by Keith Dewhurst)</a:t>
            </a:r>
          </a:p>
          <a:p>
            <a:endParaRPr lang="en-GB" dirty="0"/>
          </a:p>
        </p:txBody>
      </p:sp>
      <p:pic>
        <p:nvPicPr>
          <p:cNvPr id="5" name="Picture 4" descr="https://bornonthesameday.files.wordpress.com/2011/12/greenwood.jpg"/>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60648"/>
            <a:ext cx="2376264" cy="1872208"/>
          </a:xfrm>
          <a:prstGeom prst="rect">
            <a:avLst/>
          </a:prstGeom>
          <a:noFill/>
          <a:ln>
            <a:noFill/>
          </a:ln>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238" y="2564904"/>
            <a:ext cx="3751051" cy="3757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260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2220</TotalTime>
  <Words>1535</Words>
  <Application>Microsoft Office PowerPoint</Application>
  <PresentationFormat>On-screen Show (4:3)</PresentationFormat>
  <Paragraphs>109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Constantia</vt:lpstr>
      <vt:lpstr>Wingdings 2</vt:lpstr>
      <vt:lpstr>Flow</vt:lpstr>
      <vt:lpstr>The Life and Works of Walter Greenwood  (1903-1974)</vt:lpstr>
      <vt:lpstr>Hanky Park 1903-1935</vt:lpstr>
      <vt:lpstr>School: 'Langy Road', 1912- 1917</vt:lpstr>
      <vt:lpstr> Pawnshop (Pendleton) Co-Op (Corporation St?) Stables (Swinton Park) Trafford Park (Ford, MetroVick/Marlowe's) Jackson's Emporium</vt:lpstr>
      <vt:lpstr>Un-working Man - Dole and Writing 1929-1932</vt:lpstr>
      <vt:lpstr>First published Story: 'A Maker of Books'</vt:lpstr>
      <vt:lpstr>Love on the Dole, 1933</vt:lpstr>
      <vt:lpstr>1933-36: Fame and Money</vt:lpstr>
      <vt:lpstr>1935 Love on the Dole - the play</vt:lpstr>
      <vt:lpstr>Professional Writer 1934-1940</vt:lpstr>
      <vt:lpstr> Salford-London-Cornwall-New York</vt:lpstr>
      <vt:lpstr>Greenwood and Film</vt:lpstr>
      <vt:lpstr>Greenwood's War</vt:lpstr>
      <vt:lpstr>1945-1950:  novels, plays, films</vt:lpstr>
      <vt:lpstr>1950-1960:  novels, plays, films</vt:lpstr>
      <vt:lpstr>1960-1974: Looking Back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and Image  in Walter Greenwood and Arthur Wragg's The Cleft Stick (1937)</dc:title>
  <dc:creator>Chris</dc:creator>
  <cp:lastModifiedBy>Chris Hopkins</cp:lastModifiedBy>
  <cp:revision>205</cp:revision>
  <dcterms:created xsi:type="dcterms:W3CDTF">2014-06-08T10:13:23Z</dcterms:created>
  <dcterms:modified xsi:type="dcterms:W3CDTF">2022-04-25T10:57:29Z</dcterms:modified>
</cp:coreProperties>
</file>