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367AC73-0BBC-4806-BA67-2ED4860E255C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143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6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210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669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774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720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171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515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367AC73-0BBC-4806-BA67-2ED4860E255C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239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859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671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367AC73-0BBC-4806-BA67-2ED4860E255C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28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B9E26-B1FB-431F-BD5A-D8A42A7334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819" y="594804"/>
            <a:ext cx="6107837" cy="5131293"/>
          </a:xfrm>
        </p:spPr>
        <p:txBody>
          <a:bodyPr/>
          <a:lstStyle/>
          <a:p>
            <a:pPr algn="ctr"/>
            <a:r>
              <a:rPr lang="en-GB" sz="6000" dirty="0"/>
              <a:t>Genre/Mode/Image</a:t>
            </a:r>
            <a:br>
              <a:rPr lang="en-GB" sz="6000" dirty="0"/>
            </a:br>
            <a:r>
              <a:rPr lang="en-GB" sz="6000" dirty="0"/>
              <a:t> Two Versions of the Unemployed City by Walter Greenwood / and Arthur Wragg (1933;1937)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089201-30A8-4E8C-9946-BF189F04F0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5721" y="201828"/>
            <a:ext cx="4593308" cy="645434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14DF578-22A4-41FB-A781-C5285CE6D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1014" y="461639"/>
            <a:ext cx="4208015" cy="5859262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8424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3D38B-0D4C-41FD-BE5E-A122D6D45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499533"/>
            <a:ext cx="4145594" cy="1658198"/>
          </a:xfrm>
        </p:spPr>
        <p:txBody>
          <a:bodyPr/>
          <a:lstStyle/>
          <a:p>
            <a:pPr algn="ctr"/>
            <a:r>
              <a:rPr lang="en-GB" sz="4400" dirty="0"/>
              <a:t>Love on the Dole – Genre + Mode?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9B5A4-98D9-4C85-A5E7-09B517040C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224" y="2325949"/>
            <a:ext cx="4663440" cy="4276818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both novel and play (1935) seen as highly realist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however, sometimes labelled ‘documentary’ too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maybe more in the tradition of the 19</a:t>
            </a:r>
            <a:r>
              <a:rPr lang="en-GB" baseline="30000" dirty="0"/>
              <a:t>th</a:t>
            </a:r>
            <a:r>
              <a:rPr lang="en-GB" dirty="0"/>
              <a:t> c ‘Condition of England’ novel? (note character called ‘Mrs Cranford’ + north/south contrasts)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Look at techniques in the opening of </a:t>
            </a:r>
            <a:r>
              <a:rPr lang="en-GB" i="1" dirty="0" err="1"/>
              <a:t>LoD</a:t>
            </a:r>
            <a:r>
              <a:rPr lang="en-GB" i="1" dirty="0"/>
              <a:t>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dirty="0"/>
              <a:t>How does this try to persuade the reader of the reality of Hanky Park? What kind of narrator?</a:t>
            </a:r>
          </a:p>
          <a:p>
            <a:pPr>
              <a:buFont typeface="Arial" panose="020B0604020202020204" pitchFamily="34" charset="0"/>
              <a:buChar char="•"/>
            </a:pPr>
            <a:endParaRPr lang="en-GB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A99E2-5CCB-4B32-879C-110B862DC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1330" y="3062796"/>
            <a:ext cx="4663440" cy="3018408"/>
          </a:xfrm>
        </p:spPr>
        <p:txBody>
          <a:bodyPr>
            <a:normAutofit lnSpcReduction="10000"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B1E73C-7807-4DC9-944E-BA3DA4E4C8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0540" y="255232"/>
            <a:ext cx="5224235" cy="634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70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03F7062-EA22-4D06-A198-2388DA761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53481"/>
            <a:ext cx="5524501" cy="5942543"/>
          </a:xfrm>
        </p:spPr>
        <p:txBody>
          <a:bodyPr>
            <a:no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400" dirty="0"/>
              <a:t>However, we might notice the design of the first edition dust-wrapper.</a:t>
            </a:r>
            <a:br>
              <a:rPr lang="en-GB" sz="4400" dirty="0"/>
            </a:br>
            <a:br>
              <a:rPr lang="en-GB" sz="4400" dirty="0"/>
            </a:br>
            <a:r>
              <a:rPr lang="en-GB" sz="4400" dirty="0"/>
              <a:t>How good a fit is this image to the novel’s style + genre? Were readers being mislead by this cover?</a:t>
            </a:r>
            <a:br>
              <a:rPr lang="en-GB" sz="4400" dirty="0"/>
            </a:br>
            <a:endParaRPr lang="en-GB" sz="4400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02AAD7A-0BDE-4AA9-8A6B-205FC38AB0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8680" y="306784"/>
            <a:ext cx="4001495" cy="598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66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95AB-847E-46BD-8789-013B580CA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6214093" cy="1658198"/>
          </a:xfrm>
        </p:spPr>
        <p:txBody>
          <a:bodyPr>
            <a:normAutofit fontScale="90000"/>
          </a:bodyPr>
          <a:lstStyle/>
          <a:p>
            <a:r>
              <a:rPr lang="en-GB" sz="4800" dirty="0"/>
              <a:t>Overall, how conventional is the novel of </a:t>
            </a:r>
            <a:r>
              <a:rPr lang="en-GB" sz="4800" i="1" dirty="0"/>
              <a:t>Love on the Dole</a:t>
            </a:r>
            <a:r>
              <a:rPr lang="en-GB" sz="480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630D6-1AFF-4E26-842B-91AE3A825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157731"/>
            <a:ext cx="5324649" cy="4385112"/>
          </a:xfrm>
        </p:spPr>
        <p:txBody>
          <a:bodyPr>
            <a:normAutofit/>
          </a:bodyPr>
          <a:lstStyle/>
          <a:p>
            <a:r>
              <a:rPr lang="en-GB" dirty="0"/>
              <a:t>- how important is plot (working out for characters of consequences of cause and event?)</a:t>
            </a:r>
          </a:p>
          <a:p>
            <a:r>
              <a:rPr lang="en-GB" dirty="0"/>
              <a:t>- how important is the narrator? And what kind of narrator?</a:t>
            </a:r>
          </a:p>
          <a:p>
            <a:r>
              <a:rPr lang="en-GB" dirty="0"/>
              <a:t>- how ‘readerly’ (as opposed to ‘writerly’)?</a:t>
            </a:r>
          </a:p>
          <a:p>
            <a:r>
              <a:rPr lang="en-GB" dirty="0"/>
              <a:t>- readers were, though, very struck by the novel doing something new and unusual; in what ways do you think it was original in 1933?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26" name="Picture 2" descr="scan0001">
            <a:extLst>
              <a:ext uri="{FF2B5EF4-FFF2-40B4-BE49-F238E27FC236}">
                <a16:creationId xmlns:a16="http://schemas.microsoft.com/office/drawing/2014/main" id="{FF16B4F9-E8F7-4780-8943-5A76E752F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6808" y="423844"/>
            <a:ext cx="3913482" cy="629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585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16676A8-3E7C-4C6B-A59A-B8BD75EE6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302634"/>
          </a:xfrm>
        </p:spPr>
        <p:txBody>
          <a:bodyPr/>
          <a:lstStyle/>
          <a:p>
            <a:pPr algn="ctr"/>
            <a:r>
              <a:rPr lang="en-GB" dirty="0"/>
              <a:t>The genesis of </a:t>
            </a:r>
            <a:r>
              <a:rPr lang="en-GB" i="1" dirty="0"/>
              <a:t>Love on the Dole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9F52691-E08B-4C62-AFE9-531EE28F77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224" y="2068497"/>
            <a:ext cx="4663440" cy="4007684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 Greenwood originally wrote short stories about Hanky Park between 1928 and 1931 while unemployed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 he wanted to tell people about the (19</a:t>
            </a:r>
            <a:r>
              <a:rPr lang="en-GB" sz="2600" baseline="30000" dirty="0"/>
              <a:t>th</a:t>
            </a:r>
            <a:r>
              <a:rPr lang="en-GB" sz="2600" dirty="0"/>
              <a:t> c?) conditions in Salford, and to make a living from writing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Only one was accepted by a short story magazine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 a socialist popular novelist, Ethel Mannin, advised him to make his short stories into a novel if he wanted to make a living from such serious material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8A2A6-9A55-4F98-A130-4E62231656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first story he wrote was ‘Jack Cranford’s Wife’, later renamed ‘The Cleft Stick’, the overall title he also gave his short story collection of 1937: </a:t>
            </a:r>
            <a:r>
              <a:rPr lang="en-GB" i="1" dirty="0"/>
              <a:t>The Cleft Stick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first published story was ‘The Maker of Books’ (in The </a:t>
            </a:r>
            <a:r>
              <a:rPr lang="en-GB" i="1" dirty="0"/>
              <a:t>Storyteller</a:t>
            </a:r>
            <a:r>
              <a:rPr lang="en-GB" dirty="0"/>
              <a:t> magazine, 1931).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However, he then turned his attention to writing a novel which drew on these stories and the world and characters of Hanky Park, but involved radical reshaping</a:t>
            </a:r>
          </a:p>
        </p:txBody>
      </p:sp>
    </p:spTree>
    <p:extLst>
      <p:ext uri="{BB962C8B-B14F-4D97-AF65-F5344CB8AC3E}">
        <p14:creationId xmlns:p14="http://schemas.microsoft.com/office/powerpoint/2010/main" val="3859302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3958C-CBDA-4C82-AD72-CB85CC518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771" y="287981"/>
            <a:ext cx="9863555" cy="1658198"/>
          </a:xfrm>
        </p:spPr>
        <p:txBody>
          <a:bodyPr>
            <a:normAutofit/>
          </a:bodyPr>
          <a:lstStyle/>
          <a:p>
            <a:pPr algn="ctr"/>
            <a:r>
              <a:rPr lang="en-GB" sz="4800" dirty="0"/>
              <a:t>Greenwood mainly a realist, but had some contacts with modernism?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15240-6978-4A10-B2BB-1B2DDE0CAD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83550" y="1857252"/>
            <a:ext cx="5894771" cy="476250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wrote a final Act for an unfinished D.H. Lawrence play, </a:t>
            </a:r>
            <a:r>
              <a:rPr lang="en-GB" i="1" dirty="0"/>
              <a:t>My Son’s My Son</a:t>
            </a:r>
            <a:r>
              <a:rPr lang="en-GB" dirty="0"/>
              <a:t> (performed at the Playhouse London, May 1936)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Joyce’s collection of linked short stories, </a:t>
            </a:r>
            <a:r>
              <a:rPr lang="en-GB" i="1" dirty="0"/>
              <a:t>Dubliners</a:t>
            </a:r>
            <a:r>
              <a:rPr lang="en-GB" dirty="0"/>
              <a:t> (1917), may influence the form of </a:t>
            </a:r>
            <a:r>
              <a:rPr lang="en-GB" i="1" dirty="0"/>
              <a:t>The Cleft Stick</a:t>
            </a:r>
            <a:r>
              <a:rPr lang="en-GB" dirty="0"/>
              <a:t> collection (1937)? It could perhaps have also influenced the form of the separate stories intended for magazine publication? Maybe too some </a:t>
            </a:r>
            <a:r>
              <a:rPr lang="en-GB" i="1" dirty="0"/>
              <a:t>Cleft Stick</a:t>
            </a:r>
            <a:r>
              <a:rPr lang="en-GB" dirty="0"/>
              <a:t> Stories show use of stream of consciousness?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His collaborator in the co-produced book </a:t>
            </a:r>
            <a:r>
              <a:rPr lang="en-GB" i="1" dirty="0"/>
              <a:t>The Cleft Stick, </a:t>
            </a:r>
            <a:r>
              <a:rPr lang="en-GB" dirty="0"/>
              <a:t>the artist</a:t>
            </a:r>
            <a:r>
              <a:rPr lang="en-GB" i="1" dirty="0"/>
              <a:t> </a:t>
            </a:r>
            <a:r>
              <a:rPr lang="en-GB" dirty="0"/>
              <a:t>Arthur Wragg, certainly drew on modernist as well as realist traditions – see e.g. Image for Psalm 30 from </a:t>
            </a:r>
            <a:r>
              <a:rPr lang="en-GB" i="1" dirty="0"/>
              <a:t>Psalms for Modern Life </a:t>
            </a:r>
            <a:r>
              <a:rPr lang="en-GB" dirty="0"/>
              <a:t>(1933).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dirty="0"/>
              <a:t>How do you read this image?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66A2E-F9D7-42F4-8805-5B8585B98E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8786" y="4793941"/>
            <a:ext cx="1200568" cy="1211218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B9E373-3D41-4A65-8D21-82BE72FA3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927" y="1901716"/>
            <a:ext cx="38385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99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22CF-CF03-42DD-A362-3BA7912F4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Greenwood’s original vision of Hanky Park was through 12 separate short stories, but he also saw these as a potential ‘collection’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CBE5D11-068B-4C94-A483-40A06887A1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5218" y="2471269"/>
            <a:ext cx="3630967" cy="409717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BEEB7A-8018-480B-869A-B13D82B0ED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1192" y="2309319"/>
            <a:ext cx="2835740" cy="418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522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44AA-8D37-477F-8C78-BBB5AE8A3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Next going to focus on two of those short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9FFD6-3736-434F-98FE-ADD428A72F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6656" y="2253930"/>
            <a:ext cx="4663440" cy="426228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1. ‘The Cleft Stick’: written between 1928 and 1933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 To what extent does it focus on an internal view of Mrs Cranford?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To what extent does it focus on her external environment?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how does it ask the reader to engage with her poverty? How prominent is the narrator? How unexpected do you think Mrs Bull’s reference to the menopause was in 1937?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how does Wragg’s illustration reinforce the story? Is this wholly a realist image?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649EC9-9492-4E31-A159-10B5C45559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67085" y="2024109"/>
            <a:ext cx="6209006" cy="411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65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E03E8-F7EA-4D88-9B60-381441CBB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 2. ‘ “Any Bread, Cake or Pie?” ‘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D963B-820C-4B95-AEC6-BCD1415D81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9922" y="2157730"/>
            <a:ext cx="3889703" cy="433831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Again, to what extent is Harry represented from the inside and to what extent seen from the outside?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How does the narration of the story work to make the reader understand hunger?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How does Wragg’s picture imagine the experience of hunger? Is this even less of a realist representation than that of Mrs Cranford?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9066DD4-6E6A-4D50-88B5-B31AAA2C8D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6925" y="1905000"/>
            <a:ext cx="5943600" cy="445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32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9BDB5-1490-43BB-899C-64BB0759F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3998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Overall, how different / similar is the representation of poverty + Hanky Park in </a:t>
            </a:r>
            <a:r>
              <a:rPr lang="en-GB" i="1" dirty="0"/>
              <a:t>Love on the Dole</a:t>
            </a:r>
            <a:r>
              <a:rPr lang="en-GB" dirty="0"/>
              <a:t> and </a:t>
            </a:r>
            <a:r>
              <a:rPr lang="en-GB" i="1" dirty="0"/>
              <a:t>The Cleft Stick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4B254-0110-4C15-8B27-3A6E5ED99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137" y="2384543"/>
            <a:ext cx="10753725" cy="376618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How big a difference do the genres of novel and short story make to how Greenwood tells his stories?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Is </a:t>
            </a:r>
            <a:r>
              <a:rPr lang="en-GB" i="1" dirty="0"/>
              <a:t>Love on the Dole </a:t>
            </a:r>
            <a:r>
              <a:rPr lang="en-GB" dirty="0"/>
              <a:t>more conventional than </a:t>
            </a:r>
            <a:r>
              <a:rPr lang="en-GB" i="1" dirty="0"/>
              <a:t>The Cleft Stick</a:t>
            </a:r>
            <a:r>
              <a:rPr lang="en-GB" dirty="0"/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 </a:t>
            </a:r>
            <a:r>
              <a:rPr lang="en-GB" i="1" dirty="0"/>
              <a:t>The Cleft Stick</a:t>
            </a:r>
            <a:r>
              <a:rPr lang="en-GB" dirty="0"/>
              <a:t> was well-reviewed and generally seen as a sequel – but in some ways it was really a prequel, closer to Greenwood’s original vision of Salford – though also modified by Wragg’s visual contribution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Perhaps a version of </a:t>
            </a:r>
            <a:r>
              <a:rPr lang="en-GB" i="1" dirty="0"/>
              <a:t>The Cleft Stick </a:t>
            </a:r>
            <a:r>
              <a:rPr lang="en-GB" dirty="0"/>
              <a:t>published in 1933 might have looked more </a:t>
            </a:r>
            <a:r>
              <a:rPr lang="en-GB" i="1" dirty="0"/>
              <a:t>aesthetically</a:t>
            </a:r>
            <a:r>
              <a:rPr lang="en-GB" dirty="0"/>
              <a:t> radical – though not necessarily more </a:t>
            </a:r>
            <a:r>
              <a:rPr lang="en-GB" u="sng" dirty="0"/>
              <a:t>socially</a:t>
            </a:r>
            <a:r>
              <a:rPr lang="en-GB" dirty="0"/>
              <a:t> radical than </a:t>
            </a:r>
            <a:r>
              <a:rPr lang="en-GB" i="1" dirty="0"/>
              <a:t>Love on the Dole</a:t>
            </a:r>
            <a:r>
              <a:rPr lang="en-GB" dirty="0"/>
              <a:t>? (but more difficult to adapt into a play or a film?)</a:t>
            </a:r>
          </a:p>
        </p:txBody>
      </p:sp>
    </p:spTree>
    <p:extLst>
      <p:ext uri="{BB962C8B-B14F-4D97-AF65-F5344CB8AC3E}">
        <p14:creationId xmlns:p14="http://schemas.microsoft.com/office/powerpoint/2010/main" val="1066797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4ED81-DF91-4A9D-ABCC-BFA2A03A1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39" y="339735"/>
            <a:ext cx="11265763" cy="1178347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How different is Hanky Park in the cover designs of </a:t>
            </a:r>
            <a:r>
              <a:rPr lang="en-GB" i="1" dirty="0"/>
              <a:t>Love on the Dole</a:t>
            </a:r>
            <a:r>
              <a:rPr lang="en-GB" dirty="0"/>
              <a:t> and </a:t>
            </a:r>
            <a:r>
              <a:rPr lang="en-GB" i="1" dirty="0"/>
              <a:t>The Cleft Stick</a:t>
            </a:r>
            <a:r>
              <a:rPr lang="en-GB" dirty="0"/>
              <a:t>?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8261334-688E-4DA3-8622-2B4F2D69C25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9794" y="1807878"/>
            <a:ext cx="3313026" cy="4852224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79BD104-82D0-42A3-8A3B-F1F87160A2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7519" y="1822821"/>
            <a:ext cx="3313026" cy="483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82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B1DB0-3670-4462-A500-8A39248A6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6820" y="1908699"/>
            <a:ext cx="4474068" cy="3551069"/>
          </a:xfrm>
        </p:spPr>
        <p:txBody>
          <a:bodyPr>
            <a:normAutofit fontScale="90000"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Any Questions?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sz="4000" dirty="0"/>
              <a:t>(for more on WG see: </a:t>
            </a:r>
            <a:br>
              <a:rPr lang="en-GB" sz="4000" dirty="0"/>
            </a:br>
            <a:r>
              <a:rPr lang="en-GB" sz="4000" dirty="0"/>
              <a:t>https://waltergreenwoodnotjustloveonthedole.com/) </a:t>
            </a:r>
            <a:br>
              <a:rPr lang="en-GB" sz="4000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4DB223-6B2F-41B6-BB35-BD2246755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2760" y="313219"/>
            <a:ext cx="4140476" cy="623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41113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397</TotalTime>
  <Words>927</Words>
  <Application>Microsoft Office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 Light</vt:lpstr>
      <vt:lpstr>Metropolitan</vt:lpstr>
      <vt:lpstr>Genre/Mode/Image  Two Versions of the Unemployed City by Walter Greenwood / and Arthur Wragg (1933;1937)</vt:lpstr>
      <vt:lpstr>Love on the Dole – Genre + Mode?</vt:lpstr>
      <vt:lpstr>However, we might notice the design of the first edition dust-wrapper.  How good a fit is this image to the novel’s style + genre? Were readers being mislead by this cover? </vt:lpstr>
      <vt:lpstr>Overall, how conventional is the novel of Love on the Dole?</vt:lpstr>
      <vt:lpstr>The genesis of Love on the Dole</vt:lpstr>
      <vt:lpstr>Greenwood mainly a realist, but had some contacts with modernism?</vt:lpstr>
      <vt:lpstr>Greenwood’s original vision of Hanky Park was through 12 separate short stories, but he also saw these as a potential ‘collection’ </vt:lpstr>
      <vt:lpstr>Next going to focus on two of those short stories</vt:lpstr>
      <vt:lpstr> 2. ‘ “Any Bread, Cake or Pie?” ‘</vt:lpstr>
      <vt:lpstr>Overall, how different / similar is the representation of poverty + Hanky Park in Love on the Dole and The Cleft Stick?</vt:lpstr>
      <vt:lpstr>How different is Hanky Park in the cover designs of Love on the Dole and The Cleft Stick?</vt:lpstr>
      <vt:lpstr>   Any Questions?   (for more on WG see:  https://waltergreenwoodnotjustloveonthedole.com/)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Genre/Mode/Image  Two Versions of the Unemployed City by Walter Greenwood / and Arthur Wragg (1933;1937)</dc:title>
  <dc:creator>Chris Hopkins</dc:creator>
  <cp:lastModifiedBy>Chris Hopkins</cp:lastModifiedBy>
  <cp:revision>36</cp:revision>
  <dcterms:created xsi:type="dcterms:W3CDTF">2022-03-25T15:13:51Z</dcterms:created>
  <dcterms:modified xsi:type="dcterms:W3CDTF">2022-03-31T15:38:38Z</dcterms:modified>
</cp:coreProperties>
</file>